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67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6816CA-9651-480D-AC8D-A70FD62B41D5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77099F-E062-423E-9776-1ADB2B6AC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45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7C96-6261-4D65-91DB-9CF62980A856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100EB09-BDB3-4149-AAFC-BDA2F5B61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7C96-6261-4D65-91DB-9CF62980A856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EB09-BDB3-4149-AAFC-BDA2F5B61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7C96-6261-4D65-91DB-9CF62980A856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EB09-BDB3-4149-AAFC-BDA2F5B61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7C96-6261-4D65-91DB-9CF62980A856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EB09-BDB3-4149-AAFC-BDA2F5B61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7C96-6261-4D65-91DB-9CF62980A856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100EB09-BDB3-4149-AAFC-BDA2F5B61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7C96-6261-4D65-91DB-9CF62980A856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EB09-BDB3-4149-AAFC-BDA2F5B61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7C96-6261-4D65-91DB-9CF62980A856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EB09-BDB3-4149-AAFC-BDA2F5B61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7C96-6261-4D65-91DB-9CF62980A856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EB09-BDB3-4149-AAFC-BDA2F5B61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7C96-6261-4D65-91DB-9CF62980A856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EB09-BDB3-4149-AAFC-BDA2F5B61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7C96-6261-4D65-91DB-9CF62980A856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EB09-BDB3-4149-AAFC-BDA2F5B61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7C96-6261-4D65-91DB-9CF62980A856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100EB09-BDB3-4149-AAFC-BDA2F5B61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D5D7C96-6261-4D65-91DB-9CF62980A856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100EB09-BDB3-4149-AAFC-BDA2F5B61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./url?q=https://secure.cazbah.net/store.asp?pid=14551&amp;sa=U&amp;ei=93AcVNfmLIKvyAScjYCQCw&amp;ved=0CCgQ9QEwCQ&amp;usg=AFQjCNHoRK2QU5O_O2dhmvuD6hwa1Z7H_w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d387n7te6hkkmo.cloudfront.net/wp-content/uploads/2012/12/clean-stall.gif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Equine Husbandry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iv) </a:t>
            </a:r>
            <a:r>
              <a:rPr lang="en-US" dirty="0" smtClean="0"/>
              <a:t>Bedding</a:t>
            </a:r>
          </a:p>
          <a:p>
            <a:r>
              <a:rPr lang="en-US" dirty="0" smtClean="0"/>
              <a:t>(1</a:t>
            </a:r>
            <a:r>
              <a:rPr lang="en-US" dirty="0"/>
              <a:t>) Use straw, wood shavings, peat moss, shredded paper, or sawdust for bedding stalls. Do not use cedar or black walnut wood shavings or cocoa husks due to potential </a:t>
            </a:r>
            <a:r>
              <a:rPr lang="en-US" dirty="0" smtClean="0"/>
              <a:t>toxicity and can cause laminitis (founder). </a:t>
            </a:r>
            <a:endParaRPr lang="en-US" dirty="0"/>
          </a:p>
          <a:p>
            <a:r>
              <a:rPr lang="en-US" dirty="0"/>
              <a:t>(2) Do not use rubber mats alone, except in cases when animal health or experimental design do not permit traditional bedding. </a:t>
            </a:r>
          </a:p>
          <a:p>
            <a:pPr>
              <a:buNone/>
            </a:pPr>
            <a:r>
              <a:rPr lang="en-US" dirty="0"/>
              <a:t>v) Stall Maintenance </a:t>
            </a:r>
          </a:p>
          <a:p>
            <a:r>
              <a:rPr lang="en-US" dirty="0"/>
              <a:t>(1) Clean stalls daily, or at a minimum of three times per week. </a:t>
            </a:r>
          </a:p>
          <a:p>
            <a:r>
              <a:rPr lang="en-US" dirty="0"/>
              <a:t>(2) Maintain clean, dry stalls that are free of dust and odor.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4876800" cy="52578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 err="1"/>
              <a:t>i</a:t>
            </a:r>
            <a:r>
              <a:rPr lang="en-US" dirty="0"/>
              <a:t>) Corral: 12ft x 12ft per animal. Larger areas are recommended. </a:t>
            </a:r>
          </a:p>
          <a:p>
            <a:r>
              <a:rPr lang="en-US" dirty="0"/>
              <a:t>ii) Pasture: 1 acre/horse. </a:t>
            </a:r>
          </a:p>
          <a:p>
            <a:r>
              <a:rPr lang="en-US" dirty="0"/>
              <a:t>iii) Shelters: minimum of 8 square feet per 100lbs of animals. </a:t>
            </a:r>
          </a:p>
          <a:p>
            <a:r>
              <a:rPr lang="en-US" dirty="0"/>
              <a:t>iv) Do not continuously house animals in the minimum space required since this does not allow for sufficient exercise. </a:t>
            </a:r>
          </a:p>
          <a:p>
            <a:r>
              <a:rPr lang="en-US" dirty="0"/>
              <a:t>v) Fencing height</a:t>
            </a:r>
            <a:r>
              <a:rPr lang="en-US" dirty="0" smtClean="0"/>
              <a:t>:</a:t>
            </a:r>
            <a:endParaRPr lang="en-US" dirty="0"/>
          </a:p>
          <a:p>
            <a:pPr>
              <a:buNone/>
            </a:pPr>
            <a:r>
              <a:rPr lang="en-US" dirty="0" smtClean="0"/>
              <a:t>		(</a:t>
            </a:r>
            <a:r>
              <a:rPr lang="en-US" dirty="0"/>
              <a:t>1) Horses: minimum of 4.5-6 </a:t>
            </a:r>
            <a:r>
              <a:rPr lang="en-US" dirty="0" smtClean="0"/>
              <a:t>		      feet </a:t>
            </a:r>
            <a:endParaRPr lang="en-US" dirty="0"/>
          </a:p>
          <a:p>
            <a:pPr>
              <a:buNone/>
            </a:pPr>
            <a:r>
              <a:rPr lang="en-US" dirty="0" smtClean="0"/>
              <a:t>		(</a:t>
            </a:r>
            <a:r>
              <a:rPr lang="en-US" dirty="0"/>
              <a:t>2) Ponies: 3.5-5 feet 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62466" name="Picture 2" descr="http://media-cdn.tripadvisor.com/media/photo-s/01/15/c1/df/horses-in-pas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2357" y="2362200"/>
            <a:ext cx="4121643" cy="3087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Common Types of Fencing	</a:t>
            </a:r>
            <a:br>
              <a:rPr lang="en-US" dirty="0" smtClean="0"/>
            </a:br>
            <a:r>
              <a:rPr lang="en-US" dirty="0" smtClean="0"/>
              <a:t>Wood Rail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Cons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Attractive</a:t>
            </a:r>
          </a:p>
          <a:p>
            <a:r>
              <a:rPr lang="en-US" dirty="0" smtClean="0"/>
              <a:t>Relatively inexpensive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Requires constant maintenance</a:t>
            </a:r>
          </a:p>
          <a:p>
            <a:r>
              <a:rPr lang="en-US" dirty="0" smtClean="0"/>
              <a:t>Horses can run through fencing if spooked</a:t>
            </a:r>
          </a:p>
          <a:p>
            <a:r>
              <a:rPr lang="en-US" dirty="0" smtClean="0"/>
              <a:t>Nails can be a hazard if they come loose</a:t>
            </a:r>
          </a:p>
          <a:p>
            <a:r>
              <a:rPr lang="en-US" dirty="0" smtClean="0"/>
              <a:t>Not highly visible unless painted- if painted needs to have upkeep</a:t>
            </a:r>
            <a:endParaRPr lang="en-US" dirty="0"/>
          </a:p>
          <a:p>
            <a:r>
              <a:rPr lang="en-US" dirty="0" smtClean="0"/>
              <a:t>Some use hot wire on the top rail to discourage pushing</a:t>
            </a:r>
            <a:endParaRPr lang="en-US" dirty="0"/>
          </a:p>
        </p:txBody>
      </p:sp>
      <p:pic>
        <p:nvPicPr>
          <p:cNvPr id="1027" name="Picture 3" descr="C:\Users\Kristin\Pictures\Clydesdales\bryce 0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30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Pipe fencing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247900"/>
            <a:ext cx="3429000" cy="3886200"/>
          </a:xfrm>
        </p:spPr>
        <p:txBody>
          <a:bodyPr/>
          <a:lstStyle/>
          <a:p>
            <a:r>
              <a:rPr lang="en-US" dirty="0" smtClean="0"/>
              <a:t>Attractive</a:t>
            </a:r>
          </a:p>
          <a:p>
            <a:r>
              <a:rPr lang="en-US" dirty="0" smtClean="0"/>
              <a:t>Highly visible</a:t>
            </a:r>
          </a:p>
          <a:p>
            <a:r>
              <a:rPr lang="en-US" dirty="0" smtClean="0"/>
              <a:t>Little maintenance, and lasts a long time</a:t>
            </a:r>
          </a:p>
          <a:p>
            <a:r>
              <a:rPr lang="en-US" dirty="0" smtClean="0"/>
              <a:t>Solid- little give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en-US" dirty="0" smtClean="0"/>
              <a:t>Expensive to install</a:t>
            </a:r>
          </a:p>
          <a:p>
            <a:endParaRPr lang="en-US" dirty="0"/>
          </a:p>
        </p:txBody>
      </p:sp>
      <p:pic>
        <p:nvPicPr>
          <p:cNvPr id="2050" name="Picture 2" descr="http://www.texmexsupply.com/uploads/images/440%20Pipe%20Fenc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47109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15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Vinyl or PVC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457200"/>
          </a:xfrm>
        </p:spPr>
        <p:txBody>
          <a:bodyPr/>
          <a:lstStyle/>
          <a:p>
            <a:r>
              <a:rPr lang="en-US" dirty="0" smtClean="0"/>
              <a:t>Pros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457200"/>
          </a:xfrm>
        </p:spPr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1752600"/>
            <a:ext cx="3581400" cy="4381500"/>
          </a:xfrm>
        </p:spPr>
        <p:txBody>
          <a:bodyPr/>
          <a:lstStyle/>
          <a:p>
            <a:r>
              <a:rPr lang="en-US" dirty="0" smtClean="0"/>
              <a:t>Very attractive</a:t>
            </a:r>
          </a:p>
          <a:p>
            <a:r>
              <a:rPr lang="en-US" dirty="0" smtClean="0"/>
              <a:t>Highly visible</a:t>
            </a:r>
          </a:p>
          <a:p>
            <a:r>
              <a:rPr lang="en-US" dirty="0" smtClean="0"/>
              <a:t>Variety of colors</a:t>
            </a:r>
          </a:p>
          <a:p>
            <a:r>
              <a:rPr lang="en-US" dirty="0" smtClean="0"/>
              <a:t>Low maintenance</a:t>
            </a:r>
          </a:p>
          <a:p>
            <a:r>
              <a:rPr lang="en-US" dirty="0" smtClean="0"/>
              <a:t>No painting</a:t>
            </a:r>
          </a:p>
          <a:p>
            <a:r>
              <a:rPr lang="en-US" dirty="0" smtClean="0"/>
              <a:t>Horses don’t chew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4495800" y="1828800"/>
            <a:ext cx="4648200" cy="4305300"/>
          </a:xfrm>
        </p:spPr>
        <p:txBody>
          <a:bodyPr/>
          <a:lstStyle/>
          <a:p>
            <a:r>
              <a:rPr lang="en-US" dirty="0" smtClean="0"/>
              <a:t>Expensive</a:t>
            </a:r>
          </a:p>
          <a:p>
            <a:r>
              <a:rPr lang="en-US" dirty="0" smtClean="0"/>
              <a:t>Rails can “pop” out if pushed on</a:t>
            </a:r>
          </a:p>
          <a:p>
            <a:r>
              <a:rPr lang="en-US" dirty="0" smtClean="0"/>
              <a:t>Use of hot wire may be necessary</a:t>
            </a:r>
            <a:endParaRPr lang="en-US" dirty="0"/>
          </a:p>
        </p:txBody>
      </p:sp>
      <p:pic>
        <p:nvPicPr>
          <p:cNvPr id="3074" name="Picture 2" descr="C:\Users\Kristin\Pictures\Clydesdales\DSC011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416559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34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565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Electric Tape or Hot Wire Fence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14400"/>
            <a:ext cx="3733800" cy="381000"/>
          </a:xfrm>
        </p:spPr>
        <p:txBody>
          <a:bodyPr/>
          <a:lstStyle/>
          <a:p>
            <a:r>
              <a:rPr lang="en-US" dirty="0" smtClean="0"/>
              <a:t>Pros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914400"/>
            <a:ext cx="3733800" cy="304800"/>
          </a:xfrm>
        </p:spPr>
        <p:txBody>
          <a:bodyPr/>
          <a:lstStyle/>
          <a:p>
            <a:r>
              <a:rPr lang="en-US" dirty="0" smtClean="0"/>
              <a:t>Cons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3200400" cy="2895600"/>
          </a:xfrm>
        </p:spPr>
        <p:txBody>
          <a:bodyPr/>
          <a:lstStyle/>
          <a:p>
            <a:r>
              <a:rPr lang="en-US" dirty="0" smtClean="0"/>
              <a:t>Cheap</a:t>
            </a:r>
          </a:p>
          <a:p>
            <a:r>
              <a:rPr lang="en-US" dirty="0" smtClean="0"/>
              <a:t>Useful in blocking off sections of pasture for rotation</a:t>
            </a:r>
          </a:p>
          <a:p>
            <a:r>
              <a:rPr lang="en-US" dirty="0" smtClean="0"/>
              <a:t>Best in conjunction with other fencing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3810000" y="1219200"/>
            <a:ext cx="4953000" cy="3886200"/>
          </a:xfrm>
        </p:spPr>
        <p:txBody>
          <a:bodyPr/>
          <a:lstStyle/>
          <a:p>
            <a:r>
              <a:rPr lang="en-US" dirty="0" smtClean="0"/>
              <a:t>Should only be used as temporary fencing</a:t>
            </a:r>
          </a:p>
          <a:p>
            <a:r>
              <a:rPr lang="en-US" dirty="0" smtClean="0"/>
              <a:t>Not very visible- needs flags</a:t>
            </a:r>
          </a:p>
          <a:p>
            <a:r>
              <a:rPr lang="en-US" dirty="0" smtClean="0"/>
              <a:t>Needs to be checked regularly </a:t>
            </a:r>
          </a:p>
          <a:p>
            <a:endParaRPr lang="en-US" dirty="0"/>
          </a:p>
        </p:txBody>
      </p:sp>
      <p:pic>
        <p:nvPicPr>
          <p:cNvPr id="4098" name="Picture 2" descr="C:\Users\Kristin\Pictures\Clydesdales\commercial kate\FSCN03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38094"/>
            <a:ext cx="5093208" cy="381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6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Mesh or Woven Field Fencing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Inexpensive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en-US" dirty="0" smtClean="0"/>
              <a:t>Care in selecting size opening</a:t>
            </a:r>
          </a:p>
          <a:p>
            <a:r>
              <a:rPr lang="en-US" dirty="0" smtClean="0"/>
              <a:t>Not very visible- needs flagging, or a top rail</a:t>
            </a:r>
          </a:p>
          <a:p>
            <a:r>
              <a:rPr lang="en-US" dirty="0" smtClean="0"/>
              <a:t>Vines grow in fencing</a:t>
            </a:r>
          </a:p>
        </p:txBody>
      </p:sp>
      <p:pic>
        <p:nvPicPr>
          <p:cNvPr id="5122" name="Picture 2" descr="http://www.woven-wiremesh.com/photo/pl252738-spray_paint_powder_pvc_coated_wire_mesh_panel_fencing_for_farm_protection_husband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47434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7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Tubular Panels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381000"/>
          </a:xfrm>
        </p:spPr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381000"/>
          </a:xfrm>
        </p:spPr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14400" y="1752600"/>
            <a:ext cx="3733800" cy="4381500"/>
          </a:xfrm>
        </p:spPr>
        <p:txBody>
          <a:bodyPr/>
          <a:lstStyle/>
          <a:p>
            <a:r>
              <a:rPr lang="en-US" dirty="0" smtClean="0"/>
              <a:t>Easy to install</a:t>
            </a:r>
          </a:p>
          <a:p>
            <a:r>
              <a:rPr lang="en-US" dirty="0" smtClean="0"/>
              <a:t>Portable- can change often</a:t>
            </a:r>
          </a:p>
          <a:p>
            <a:r>
              <a:rPr lang="en-US" dirty="0" smtClean="0"/>
              <a:t>Isolation</a:t>
            </a:r>
            <a:r>
              <a:rPr lang="en-US" dirty="0"/>
              <a:t> </a:t>
            </a:r>
            <a:r>
              <a:rPr lang="en-US" dirty="0" smtClean="0"/>
              <a:t>of horses</a:t>
            </a:r>
          </a:p>
          <a:p>
            <a:r>
              <a:rPr lang="en-US" dirty="0" smtClean="0"/>
              <a:t>Relatively inexpensive</a:t>
            </a: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4953000" y="1752600"/>
            <a:ext cx="3733800" cy="1676400"/>
          </a:xfrm>
        </p:spPr>
        <p:txBody>
          <a:bodyPr/>
          <a:lstStyle/>
          <a:p>
            <a:r>
              <a:rPr lang="en-US" dirty="0" smtClean="0"/>
              <a:t>Opening are standard, not made for all size horses, ex. foals</a:t>
            </a:r>
            <a:endParaRPr lang="en-US" dirty="0"/>
          </a:p>
        </p:txBody>
      </p:sp>
      <p:pic>
        <p:nvPicPr>
          <p:cNvPr id="6146" name="Picture 2" descr="http://ts3.mm.bing.net/th?id=H.4813104504177626&amp;pid=1.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42862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43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Braided Wire Cable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Durable</a:t>
            </a:r>
          </a:p>
          <a:p>
            <a:r>
              <a:rPr lang="en-US" dirty="0" smtClean="0"/>
              <a:t>Low maintenance</a:t>
            </a:r>
          </a:p>
          <a:p>
            <a:r>
              <a:rPr lang="en-US" dirty="0" smtClean="0"/>
              <a:t>Highly visible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en-US" dirty="0" smtClean="0"/>
              <a:t>Horses rub</a:t>
            </a:r>
          </a:p>
          <a:p>
            <a:r>
              <a:rPr lang="en-US" dirty="0" smtClean="0"/>
              <a:t>Stretches, so maintenance to tighten it may be necessary</a:t>
            </a:r>
            <a:endParaRPr lang="en-US" dirty="0"/>
          </a:p>
        </p:txBody>
      </p:sp>
      <p:pic>
        <p:nvPicPr>
          <p:cNvPr id="7170" name="Picture 2" descr="http://ts3.mm.bing.net/th?id=H.4744071532054482&amp;pid=1.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3581400" cy="282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69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 and rail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digging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farm3.staticflickr.com/2661/4249738009_b26dd52144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82" y="2514600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20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7772400" cy="4572000"/>
          </a:xfrm>
        </p:spPr>
        <p:txBody>
          <a:bodyPr/>
          <a:lstStyle/>
          <a:p>
            <a:endParaRPr lang="en-US" dirty="0"/>
          </a:p>
          <a:p>
            <a:pPr>
              <a:buNone/>
            </a:pPr>
            <a:r>
              <a:rPr lang="en-US" b="1" dirty="0" smtClean="0"/>
              <a:t>• </a:t>
            </a:r>
            <a:r>
              <a:rPr lang="en-US" b="1" dirty="0"/>
              <a:t>Feed and water </a:t>
            </a:r>
          </a:p>
          <a:p>
            <a:pPr>
              <a:buNone/>
            </a:pPr>
            <a:r>
              <a:rPr lang="en-US" dirty="0"/>
              <a:t>• Hoof care supplies </a:t>
            </a:r>
          </a:p>
          <a:p>
            <a:pPr>
              <a:buNone/>
            </a:pPr>
            <a:r>
              <a:rPr lang="en-US" dirty="0"/>
              <a:t>• Bedding </a:t>
            </a:r>
          </a:p>
          <a:p>
            <a:pPr>
              <a:buNone/>
            </a:pPr>
            <a:r>
              <a:rPr lang="en-US" dirty="0"/>
              <a:t>• Bathing and grooming supplies </a:t>
            </a:r>
          </a:p>
          <a:p>
            <a:pPr>
              <a:buNone/>
            </a:pPr>
            <a:r>
              <a:rPr lang="en-US" dirty="0"/>
              <a:t>• Environmental Enrichment Devices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9877" name="Picture 5" descr="http://img.en.china.cn/0/0,0,145,19390,1510,1031,2a65a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0"/>
            <a:ext cx="5105400" cy="3485872"/>
          </a:xfrm>
          <a:prstGeom prst="rect">
            <a:avLst/>
          </a:prstGeom>
          <a:noFill/>
        </p:spPr>
      </p:pic>
      <p:pic>
        <p:nvPicPr>
          <p:cNvPr id="79879" name="Picture 7" descr="http://possumcorner.com/horse-grooming-suppli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75" y="3581400"/>
            <a:ext cx="3095625" cy="3276600"/>
          </a:xfrm>
          <a:prstGeom prst="rect">
            <a:avLst/>
          </a:prstGeom>
          <a:noFill/>
        </p:spPr>
      </p:pic>
      <p:pic>
        <p:nvPicPr>
          <p:cNvPr id="79881" name="Picture 9" descr="rak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4543" y="4495800"/>
            <a:ext cx="2949997" cy="2200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peakhorse.com/store/images/P/Pinaldo%20Fenc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458" y="630382"/>
            <a:ext cx="298823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s4.mm.bing.net/th?id=H.4761839817983767&amp;pid=1.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42503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keylinkfencing.com/sites/default/files/chain-link-fence-hor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7147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4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Hospital and Cleanliness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Ambulatory/field service/farm calls</a:t>
            </a:r>
          </a:p>
          <a:p>
            <a:pPr lvl="1" eaLnBrk="1" hangingPunct="1"/>
            <a:r>
              <a:rPr lang="en-US" smtClean="0"/>
              <a:t>Vehicle stocked and cleaned like a practice</a:t>
            </a:r>
          </a:p>
        </p:txBody>
      </p:sp>
      <p:pic>
        <p:nvPicPr>
          <p:cNvPr id="6148" name="Picture 5" descr="004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743200"/>
            <a:ext cx="4276725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UNF4-1-9780323077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7088" y="2730500"/>
            <a:ext cx="4321175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Stall/Hospital Maintenance and Care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Picking</a:t>
            </a:r>
          </a:p>
          <a:p>
            <a:pPr eaLnBrk="1" hangingPunct="1"/>
            <a:r>
              <a:rPr lang="en-US" sz="2400" smtClean="0"/>
              <a:t>Stripping</a:t>
            </a:r>
          </a:p>
          <a:p>
            <a:pPr eaLnBrk="1" hangingPunct="1"/>
            <a:r>
              <a:rPr lang="en-US" sz="2400" smtClean="0"/>
              <a:t>Walls</a:t>
            </a:r>
          </a:p>
          <a:p>
            <a:pPr eaLnBrk="1" hangingPunct="1"/>
            <a:r>
              <a:rPr lang="en-US" sz="2400" smtClean="0"/>
              <a:t>Ceilings</a:t>
            </a:r>
          </a:p>
          <a:p>
            <a:pPr eaLnBrk="1" hangingPunct="1"/>
            <a:r>
              <a:rPr lang="en-US" sz="2400" smtClean="0"/>
              <a:t>Cobwebs</a:t>
            </a:r>
          </a:p>
          <a:p>
            <a:pPr eaLnBrk="1" hangingPunct="1"/>
            <a:r>
              <a:rPr lang="en-US" sz="2400" smtClean="0"/>
              <a:t>Aisles</a:t>
            </a:r>
          </a:p>
        </p:txBody>
      </p:sp>
      <p:pic>
        <p:nvPicPr>
          <p:cNvPr id="7172" name="Picture 4" descr="004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828800"/>
            <a:ext cx="542925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Stall Flooring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Cement</a:t>
            </a:r>
          </a:p>
          <a:p>
            <a:pPr eaLnBrk="1" hangingPunct="1"/>
            <a:r>
              <a:rPr lang="en-US" dirty="0" smtClean="0"/>
              <a:t>Rubber matting</a:t>
            </a:r>
          </a:p>
          <a:p>
            <a:pPr eaLnBrk="1" hangingPunct="1"/>
            <a:r>
              <a:rPr lang="en-US" dirty="0" smtClean="0"/>
              <a:t>Dirt-packed clay</a:t>
            </a:r>
          </a:p>
          <a:p>
            <a:pPr eaLnBrk="1" hangingPunct="1"/>
            <a:r>
              <a:rPr lang="en-US" dirty="0" smtClean="0"/>
              <a:t>Sand</a:t>
            </a:r>
          </a:p>
          <a:p>
            <a:pPr eaLnBrk="1" hangingPunct="1"/>
            <a:r>
              <a:rPr lang="en-US" dirty="0" smtClean="0"/>
              <a:t>Wood</a:t>
            </a:r>
          </a:p>
        </p:txBody>
      </p:sp>
      <p:pic>
        <p:nvPicPr>
          <p:cNvPr id="26626" name="Picture 2" descr="http://t0.gstatic.com/images?q=tbn:ANd9GcTe2mqgQQ8Hy-3wb1YyKnZq0dNeUsrzTBGMI43o2ryKed_sTyZnlhiy3v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057400"/>
            <a:ext cx="3140422" cy="208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Stall Bedding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Wood shavings</a:t>
            </a:r>
          </a:p>
          <a:p>
            <a:pPr lvl="1" eaLnBrk="1" hangingPunct="1"/>
            <a:r>
              <a:rPr lang="en-US" dirty="0" smtClean="0"/>
              <a:t>Not pine or black walnut</a:t>
            </a:r>
          </a:p>
          <a:p>
            <a:pPr eaLnBrk="1" hangingPunct="1"/>
            <a:r>
              <a:rPr lang="en-US" dirty="0" smtClean="0"/>
              <a:t>Grain straw</a:t>
            </a:r>
          </a:p>
          <a:p>
            <a:pPr eaLnBrk="1" hangingPunct="1"/>
            <a:r>
              <a:rPr lang="en-US" dirty="0" smtClean="0"/>
              <a:t>Saw dust</a:t>
            </a:r>
          </a:p>
          <a:p>
            <a:pPr eaLnBrk="1" hangingPunct="1"/>
            <a:r>
              <a:rPr lang="en-US" dirty="0" smtClean="0"/>
              <a:t>Peat moss</a:t>
            </a:r>
          </a:p>
          <a:p>
            <a:pPr eaLnBrk="1" hangingPunct="1"/>
            <a:r>
              <a:rPr lang="en-US" dirty="0" smtClean="0"/>
              <a:t>Shredded paper</a:t>
            </a:r>
          </a:p>
        </p:txBody>
      </p:sp>
      <p:pic>
        <p:nvPicPr>
          <p:cNvPr id="25602" name="Picture 2" descr="http://d387n7te6hkkmo.cloudfront.net/wp-content/uploads/2012/12/clean-stall-300x200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362200"/>
            <a:ext cx="3543300" cy="2362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Stall and Stable Ventilation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Dust</a:t>
            </a:r>
          </a:p>
          <a:p>
            <a:pPr eaLnBrk="1" hangingPunct="1"/>
            <a:r>
              <a:rPr lang="en-US" dirty="0" smtClean="0"/>
              <a:t>Ammonia</a:t>
            </a:r>
          </a:p>
        </p:txBody>
      </p:sp>
      <p:pic>
        <p:nvPicPr>
          <p:cNvPr id="24577" name="Picture 1" descr="C:\Users\user\AppData\Local\Microsoft\Windows\Temporary Internet Files\Content.IE5\3MKS0HUG\phot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341488" y="2373512"/>
            <a:ext cx="4905972" cy="3664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Daily Patient Care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Feeding patients</a:t>
            </a:r>
          </a:p>
          <a:p>
            <a:pPr eaLnBrk="1" hangingPunct="1"/>
            <a:r>
              <a:rPr lang="en-US" smtClean="0"/>
              <a:t>Watering patients</a:t>
            </a:r>
          </a:p>
          <a:p>
            <a:pPr eaLnBrk="1" hangingPunct="1"/>
            <a:r>
              <a:rPr lang="en-US" smtClean="0"/>
              <a:t>Grooming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Daily Patient Care (cont’d)</a:t>
            </a:r>
          </a:p>
        </p:txBody>
      </p:sp>
      <p:pic>
        <p:nvPicPr>
          <p:cNvPr id="12291" name="Picture 4" descr="UNF4-2-9780323077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39875"/>
            <a:ext cx="367982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UNF4-3-9780323077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8175" y="1600200"/>
            <a:ext cx="4162425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Isolation of Contagious Cases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Isolation</a:t>
            </a:r>
          </a:p>
          <a:p>
            <a:pPr eaLnBrk="1" hangingPunct="1"/>
            <a:r>
              <a:rPr lang="en-US" sz="2400" smtClean="0"/>
              <a:t>Clearly marked</a:t>
            </a:r>
          </a:p>
          <a:p>
            <a:pPr eaLnBrk="1" hangingPunct="1"/>
            <a:r>
              <a:rPr lang="en-US" sz="2400" smtClean="0"/>
              <a:t>Hot zones</a:t>
            </a:r>
          </a:p>
          <a:p>
            <a:pPr eaLnBrk="1" hangingPunct="1"/>
            <a:r>
              <a:rPr lang="en-US" sz="2400" smtClean="0"/>
              <a:t>Employee cleanliness</a:t>
            </a:r>
          </a:p>
          <a:p>
            <a:pPr eaLnBrk="1" hangingPunct="1"/>
            <a:r>
              <a:rPr lang="en-US" sz="2400" smtClean="0"/>
              <a:t>Skin scald with diarrhea</a:t>
            </a:r>
          </a:p>
          <a:p>
            <a:pPr eaLnBrk="1" hangingPunct="1"/>
            <a:r>
              <a:rPr lang="en-US" sz="2400" smtClean="0"/>
              <a:t>Cleaning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Isolation of Contagious Cases (cont’d)</a:t>
            </a:r>
          </a:p>
        </p:txBody>
      </p:sp>
      <p:pic>
        <p:nvPicPr>
          <p:cNvPr id="14339" name="Picture 4" descr="UNF4-4-9780323077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40767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UNF4-5-9780323077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514600"/>
            <a:ext cx="4264025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A</a:t>
            </a:r>
            <a:r>
              <a:rPr lang="en-US" dirty="0"/>
              <a:t>. Observation of animals: 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en-US" dirty="0"/>
              <a:t>Observe all equine species daily for illness, injury, and general condition, including weekends and holidays. </a:t>
            </a:r>
          </a:p>
          <a:p>
            <a:r>
              <a:rPr lang="en-US" dirty="0"/>
              <a:t>ii) Hoof Care: Observe the animal daily for signs of lameness, long hooves, or other abnormality. </a:t>
            </a:r>
          </a:p>
          <a:p>
            <a:r>
              <a:rPr lang="en-US" dirty="0"/>
              <a:t>iii) Grooming: Brush and/or bathe the animal to remove excessive dirt and hair as needed. </a:t>
            </a:r>
          </a:p>
          <a:p>
            <a:r>
              <a:rPr lang="en-US" dirty="0"/>
              <a:t>iii) Teeth Care: Observe the animal daily for abnormalities with mastication, such as dropping feed when eating.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Recumbent Cases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Can get </a:t>
            </a:r>
          </a:p>
          <a:p>
            <a:pPr lvl="1" eaLnBrk="1" hangingPunct="1"/>
            <a:r>
              <a:rPr lang="en-US" sz="2000" smtClean="0"/>
              <a:t>Decubital ulcers</a:t>
            </a:r>
          </a:p>
          <a:p>
            <a:pPr lvl="1" eaLnBrk="1" hangingPunct="1"/>
            <a:r>
              <a:rPr lang="en-US" sz="2000" smtClean="0"/>
              <a:t>Compartment syndrome</a:t>
            </a:r>
          </a:p>
          <a:p>
            <a:pPr lvl="1" eaLnBrk="1" hangingPunct="1"/>
            <a:r>
              <a:rPr lang="en-US" sz="2000" smtClean="0"/>
              <a:t>Eye trauma</a:t>
            </a:r>
          </a:p>
          <a:p>
            <a:pPr lvl="1" eaLnBrk="1" hangingPunct="1"/>
            <a:r>
              <a:rPr lang="en-US" sz="2000" smtClean="0"/>
              <a:t>Limb trauma</a:t>
            </a:r>
          </a:p>
          <a:p>
            <a:pPr lvl="1" eaLnBrk="1" hangingPunct="1"/>
            <a:r>
              <a:rPr lang="en-US" sz="2000" smtClean="0"/>
              <a:t>Respiratory disease</a:t>
            </a:r>
          </a:p>
          <a:p>
            <a:pPr lvl="1" eaLnBrk="1" hangingPunct="1"/>
            <a:r>
              <a:rPr lang="en-US" sz="2000" smtClean="0"/>
              <a:t>Bladder dysfunction</a:t>
            </a:r>
          </a:p>
          <a:p>
            <a:pPr lvl="1" eaLnBrk="1" hangingPunct="1"/>
            <a:r>
              <a:rPr lang="en-US" sz="2000" smtClean="0"/>
              <a:t>Gastrointestinal dysfunction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Recumbent Cases (cont'd)</a:t>
            </a:r>
          </a:p>
        </p:txBody>
      </p:sp>
      <p:pic>
        <p:nvPicPr>
          <p:cNvPr id="16387" name="Picture 4" descr="004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197100"/>
            <a:ext cx="421005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UNF4-7-9780323077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4191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004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113" y="847725"/>
            <a:ext cx="6607175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004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63" y="1143000"/>
            <a:ext cx="32829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004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9388" y="1165225"/>
            <a:ext cx="46577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Disinfection after Patient Dismissal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Cleaning</a:t>
            </a:r>
          </a:p>
          <a:p>
            <a:pPr lvl="1" eaLnBrk="1" hangingPunct="1"/>
            <a:r>
              <a:rPr lang="en-US" sz="2000" smtClean="0"/>
              <a:t>Bleach </a:t>
            </a:r>
          </a:p>
          <a:p>
            <a:pPr eaLnBrk="1" hangingPunct="1"/>
            <a:r>
              <a:rPr lang="en-US" sz="2400" smtClean="0"/>
              <a:t>Equipment </a:t>
            </a:r>
          </a:p>
          <a:p>
            <a:pPr eaLnBrk="1" hangingPunct="1"/>
            <a:r>
              <a:rPr lang="en-US" sz="2400" smtClean="0"/>
              <a:t>Stalls</a:t>
            </a:r>
          </a:p>
          <a:p>
            <a:pPr eaLnBrk="1" hangingPunct="1"/>
            <a:r>
              <a:rPr lang="en-US" sz="2400" smtClean="0"/>
              <a:t>Disposal of nonreusable items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Disinfection after Patient Dismissal (cont'd)</a:t>
            </a:r>
          </a:p>
        </p:txBody>
      </p:sp>
      <p:pic>
        <p:nvPicPr>
          <p:cNvPr id="20483" name="Picture 4" descr="004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3600" y="3241675"/>
            <a:ext cx="427990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UNF4-6-9780323077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84325"/>
            <a:ext cx="442595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Toxic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Pokeweed- “pigeon berry” </a:t>
            </a:r>
            <a:r>
              <a:rPr lang="en-US" sz="3600" dirty="0"/>
              <a:t> </a:t>
            </a:r>
            <a:r>
              <a:rPr lang="en-US" sz="3600" dirty="0" smtClean="0"/>
              <a:t>“inkberry”</a:t>
            </a:r>
          </a:p>
          <a:p>
            <a:pPr marL="0" indent="0">
              <a:buNone/>
            </a:pPr>
            <a:r>
              <a:rPr lang="en-US" dirty="0" smtClean="0"/>
              <a:t>Found in the east and Midwest</a:t>
            </a:r>
          </a:p>
          <a:p>
            <a:pPr marL="0" indent="0">
              <a:buNone/>
            </a:pPr>
            <a:r>
              <a:rPr lang="en-US" dirty="0" smtClean="0"/>
              <a:t>Berries are minimally toxic- fleshy root very toxic</a:t>
            </a:r>
          </a:p>
          <a:p>
            <a:pPr marL="0" indent="0">
              <a:buNone/>
            </a:pPr>
            <a:r>
              <a:rPr lang="en-US" dirty="0" smtClean="0"/>
              <a:t>Not very palatable put horses will eat</a:t>
            </a:r>
          </a:p>
          <a:p>
            <a:pPr marL="0" indent="0">
              <a:buNone/>
            </a:pPr>
            <a:r>
              <a:rPr lang="en-US" dirty="0" smtClean="0"/>
              <a:t>Contains </a:t>
            </a:r>
            <a:r>
              <a:rPr lang="en-US" dirty="0" err="1" smtClean="0"/>
              <a:t>saponins</a:t>
            </a:r>
            <a:r>
              <a:rPr lang="en-US" dirty="0" smtClean="0"/>
              <a:t>, alkaloids, and histamines</a:t>
            </a:r>
          </a:p>
          <a:p>
            <a:pPr marL="0" indent="0">
              <a:buNone/>
            </a:pPr>
            <a:r>
              <a:rPr lang="en-US" dirty="0" smtClean="0"/>
              <a:t>Signs: salivation, coughing, weakness, bloody diarrhea, colic within hours</a:t>
            </a:r>
          </a:p>
          <a:p>
            <a:pPr marL="0" indent="0">
              <a:buNone/>
            </a:pPr>
            <a:r>
              <a:rPr lang="en-US" dirty="0" smtClean="0"/>
              <a:t>Respiratory failure, anemia, gastric ulcers in more severe cases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Pokeweed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ierrapotomac.org/W_Needham/Pictures/Pokeweed_Laurel_Prong_T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334000" cy="520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arm6.static.flickr.com/5091/5583444187_9d0e1663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855" y="1737030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0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Jimsonweed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datura</a:t>
            </a:r>
            <a:r>
              <a:rPr lang="en-US" dirty="0" smtClean="0"/>
              <a:t>”, “</a:t>
            </a:r>
            <a:r>
              <a:rPr lang="en-US" dirty="0" err="1" smtClean="0"/>
              <a:t>thornapple</a:t>
            </a:r>
            <a:r>
              <a:rPr lang="en-US" dirty="0" smtClean="0"/>
              <a:t>”, “</a:t>
            </a:r>
            <a:r>
              <a:rPr lang="en-US" dirty="0" err="1" smtClean="0"/>
              <a:t>jamestownweed</a:t>
            </a:r>
            <a:r>
              <a:rPr lang="en-US" dirty="0" smtClean="0"/>
              <a:t>” </a:t>
            </a:r>
          </a:p>
          <a:p>
            <a:r>
              <a:rPr lang="en-US" dirty="0" smtClean="0"/>
              <a:t>Matures in summer</a:t>
            </a:r>
          </a:p>
          <a:p>
            <a:r>
              <a:rPr lang="en-US" dirty="0" smtClean="0"/>
              <a:t>Nightshade family</a:t>
            </a:r>
          </a:p>
          <a:p>
            <a:r>
              <a:rPr lang="en-US" dirty="0" smtClean="0"/>
              <a:t>All parts are toxic, especially leaves and seeds</a:t>
            </a:r>
          </a:p>
          <a:p>
            <a:r>
              <a:rPr lang="en-US" dirty="0" smtClean="0"/>
              <a:t>Found throughout the US</a:t>
            </a:r>
          </a:p>
          <a:p>
            <a:r>
              <a:rPr lang="en-US" dirty="0" smtClean="0"/>
              <a:t>Contains </a:t>
            </a:r>
            <a:r>
              <a:rPr lang="en-US" dirty="0" err="1" smtClean="0"/>
              <a:t>stramonium</a:t>
            </a:r>
            <a:r>
              <a:rPr lang="en-US" dirty="0" smtClean="0"/>
              <a:t>, and several alkaloids</a:t>
            </a:r>
          </a:p>
          <a:p>
            <a:r>
              <a:rPr lang="en-US" dirty="0" smtClean="0"/>
              <a:t>Potent narcotic poison- hallucinogen</a:t>
            </a:r>
          </a:p>
          <a:p>
            <a:r>
              <a:rPr lang="en-US" dirty="0" smtClean="0"/>
              <a:t>Interferes with digestion and nervous system</a:t>
            </a:r>
          </a:p>
          <a:p>
            <a:r>
              <a:rPr lang="en-US" dirty="0" smtClean="0"/>
              <a:t>Symptoms- excitement, then sudden depression, colic, diarrhea, thirst, convulsions, coma, respiratory failure, death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algn="ctr"/>
            <a:r>
              <a:rPr lang="en-US" b="1" dirty="0" smtClean="0"/>
              <a:t>Jimsonweed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tgcgarden.files.wordpress.com/2010/07/jimsonwe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25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ealthyhomegardening.com/images/Thunder/jimsonweed_plant_sma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447800"/>
            <a:ext cx="3962400" cy="301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15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and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pPr>
              <a:buNone/>
            </a:pPr>
            <a:r>
              <a:rPr lang="en-US" dirty="0" err="1" smtClean="0"/>
              <a:t>i</a:t>
            </a:r>
            <a:r>
              <a:rPr lang="en-US" dirty="0"/>
              <a:t>) Feed animals to meet the current National Research Council recommendations for equine nutrition. </a:t>
            </a:r>
          </a:p>
          <a:p>
            <a:pPr>
              <a:buNone/>
            </a:pPr>
            <a:r>
              <a:rPr lang="en-US" dirty="0"/>
              <a:t>ii) Feed animals housed inside or where they cannot graze at least twice a day. Roughage in the form of hay or other fibrous feedstuff must be provided. </a:t>
            </a:r>
          </a:p>
          <a:p>
            <a:pPr>
              <a:buNone/>
            </a:pPr>
            <a:r>
              <a:rPr lang="en-US" dirty="0"/>
              <a:t>iii) Supplement grain for animals that are not able to meet nutrient requirements on hay and/or pasture alone. </a:t>
            </a:r>
          </a:p>
          <a:p>
            <a:pPr>
              <a:buNone/>
            </a:pPr>
            <a:r>
              <a:rPr lang="en-US" dirty="0"/>
              <a:t>iv) Provide access to selenium/salt supplementation on a daily basis. </a:t>
            </a:r>
          </a:p>
          <a:p>
            <a:pPr lvl="1">
              <a:buNone/>
            </a:pPr>
            <a:r>
              <a:rPr lang="en-US" dirty="0"/>
              <a:t>v) Food storage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(</a:t>
            </a:r>
            <a:r>
              <a:rPr lang="en-US" dirty="0"/>
              <a:t>1) Store feed bags on pallets off of the floor and 4-6 inches away from the walls. </a:t>
            </a:r>
          </a:p>
          <a:p>
            <a:pPr lvl="1">
              <a:buNone/>
            </a:pPr>
            <a:r>
              <a:rPr lang="en-US" dirty="0"/>
              <a:t>(2) Store bulk feed in leak-proof containers with tightly fitting lids. Label all feed storage containers with milling date. </a:t>
            </a:r>
          </a:p>
          <a:p>
            <a:pPr lvl="1">
              <a:buNone/>
            </a:pPr>
            <a:r>
              <a:rPr lang="en-US" dirty="0"/>
              <a:t>(3) Use feed within 6 months of the milling date. </a:t>
            </a:r>
          </a:p>
          <a:p>
            <a:pPr>
              <a:buNone/>
            </a:pPr>
            <a:r>
              <a:rPr lang="en-US" dirty="0"/>
              <a:t>vi) Provide access to clean water at least 2X per day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Buttercup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038600" cy="4572000"/>
          </a:xfrm>
        </p:spPr>
        <p:txBody>
          <a:bodyPr/>
          <a:lstStyle/>
          <a:p>
            <a:r>
              <a:rPr lang="en-US" dirty="0" smtClean="0"/>
              <a:t>Aka “crowfoot”</a:t>
            </a:r>
          </a:p>
          <a:p>
            <a:r>
              <a:rPr lang="en-US" dirty="0" smtClean="0"/>
              <a:t>Found throughout the US</a:t>
            </a:r>
          </a:p>
          <a:p>
            <a:r>
              <a:rPr lang="en-US" dirty="0" smtClean="0"/>
              <a:t>Contains </a:t>
            </a:r>
            <a:r>
              <a:rPr lang="en-US" dirty="0" err="1" smtClean="0"/>
              <a:t>ranunculin</a:t>
            </a:r>
            <a:r>
              <a:rPr lang="en-US" dirty="0" smtClean="0"/>
              <a:t>, which converts to irritant </a:t>
            </a:r>
            <a:r>
              <a:rPr lang="en-US" dirty="0" err="1" smtClean="0"/>
              <a:t>protoanemonin</a:t>
            </a:r>
            <a:r>
              <a:rPr lang="en-US" dirty="0" smtClean="0"/>
              <a:t> when chewed</a:t>
            </a:r>
          </a:p>
          <a:p>
            <a:r>
              <a:rPr lang="en-US" dirty="0" smtClean="0"/>
              <a:t>Causes blistering on skin or lips, salivation, depression or nervousness,  blindness, colic, bloody diarrhea</a:t>
            </a:r>
            <a:endParaRPr lang="en-US" dirty="0"/>
          </a:p>
        </p:txBody>
      </p:sp>
      <p:pic>
        <p:nvPicPr>
          <p:cNvPr id="3074" name="Picture 2" descr="http://spiritblogger.files.wordpress.com/2011/01/buttercu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8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Milkeweed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species throughout US</a:t>
            </a:r>
          </a:p>
          <a:p>
            <a:r>
              <a:rPr lang="en-US" dirty="0" smtClean="0"/>
              <a:t>Most potent in West</a:t>
            </a:r>
          </a:p>
          <a:p>
            <a:r>
              <a:rPr lang="en-US" dirty="0" smtClean="0"/>
              <a:t>Often baled with hay- also toxic in dried form</a:t>
            </a:r>
          </a:p>
          <a:p>
            <a:r>
              <a:rPr lang="en-US" dirty="0" smtClean="0"/>
              <a:t>Symptoms- bloating, staggers, rapid pulse, heart problems, depression, weakness, labored breathing, seizures</a:t>
            </a:r>
          </a:p>
          <a:p>
            <a:r>
              <a:rPr lang="en-US" dirty="0" smtClean="0"/>
              <a:t>Contains </a:t>
            </a:r>
            <a:r>
              <a:rPr lang="en-US" dirty="0" err="1" smtClean="0"/>
              <a:t>cardenolides</a:t>
            </a:r>
            <a:r>
              <a:rPr lang="en-US" dirty="0" smtClean="0"/>
              <a:t>, which interfere with cardiac function, and irritant resins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10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algn="ctr"/>
            <a:r>
              <a:rPr lang="en-US" dirty="0" smtClean="0"/>
              <a:t>Milkweed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brooklynbutterflyproject.org/images/milkwe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13130"/>
            <a:ext cx="4267200" cy="530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s1.mm.bing.net/th?id=H.4862711409805108&amp;pid=1.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1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walnut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5105400" cy="4572000"/>
          </a:xfrm>
        </p:spPr>
        <p:txBody>
          <a:bodyPr/>
          <a:lstStyle/>
          <a:p>
            <a:r>
              <a:rPr lang="en-US" dirty="0" smtClean="0"/>
              <a:t>Eastern US and </a:t>
            </a:r>
            <a:r>
              <a:rPr lang="en-US" dirty="0" err="1" smtClean="0"/>
              <a:t>midwest</a:t>
            </a:r>
            <a:endParaRPr lang="en-US" dirty="0" smtClean="0"/>
          </a:p>
          <a:p>
            <a:r>
              <a:rPr lang="en-US" dirty="0" smtClean="0"/>
              <a:t>Horses affected by sawdust or shavings</a:t>
            </a:r>
          </a:p>
          <a:p>
            <a:r>
              <a:rPr lang="en-US" dirty="0" smtClean="0"/>
              <a:t>Contact or ingestion can cause laminitis, colic, respiratory difficulties, depression, swelling in legs</a:t>
            </a:r>
          </a:p>
          <a:p>
            <a:r>
              <a:rPr lang="en-US" dirty="0" smtClean="0"/>
              <a:t>Causative agent unknown, once thought to be </a:t>
            </a:r>
            <a:r>
              <a:rPr lang="en-US" dirty="0" err="1" smtClean="0"/>
              <a:t>juglans</a:t>
            </a:r>
            <a:r>
              <a:rPr lang="en-US" dirty="0" smtClean="0"/>
              <a:t>  </a:t>
            </a:r>
            <a:r>
              <a:rPr lang="en-US" dirty="0" err="1" smtClean="0"/>
              <a:t>nigra</a:t>
            </a:r>
            <a:r>
              <a:rPr lang="en-US" dirty="0" smtClean="0"/>
              <a:t> (growth inhibitor)</a:t>
            </a:r>
          </a:p>
        </p:txBody>
      </p:sp>
      <p:pic>
        <p:nvPicPr>
          <p:cNvPr id="5122" name="Picture 2" descr="http://www.onlyfoods.net/wp-content/uploads/2011/12/Black-Walnu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114367"/>
            <a:ext cx="3434773" cy="257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aculty.ucc.edu/biology-ombrello/Images/blkwalnu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2543236" cy="326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7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Rhododendron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Wild or ornamental</a:t>
            </a:r>
          </a:p>
          <a:p>
            <a:r>
              <a:rPr lang="en-US" dirty="0" smtClean="0"/>
              <a:t>Found in the northeast, Rocky Mountain states</a:t>
            </a:r>
          </a:p>
          <a:p>
            <a:r>
              <a:rPr lang="en-US" dirty="0" smtClean="0"/>
              <a:t>Toxin inhibits cardiac function, and produces liver and kidney damage</a:t>
            </a:r>
          </a:p>
          <a:p>
            <a:r>
              <a:rPr lang="en-US" dirty="0" smtClean="0"/>
              <a:t>Symptoms- bloating, repeated swallowing, salivation, depression, colic, weakness, colic</a:t>
            </a:r>
            <a:endParaRPr lang="en-US" dirty="0"/>
          </a:p>
        </p:txBody>
      </p:sp>
      <p:pic>
        <p:nvPicPr>
          <p:cNvPr id="6146" name="Picture 2" descr="http://upload.wikimedia.org/wikipedia/commons/7/75/Rhododendron-by-eiffel-public-domain-200406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gartencenter.co.at/wp-content/uploads/rhododendron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43561"/>
            <a:ext cx="3124200" cy="311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54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Bracken fern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7630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Found throughout US</a:t>
            </a:r>
          </a:p>
          <a:p>
            <a:r>
              <a:rPr lang="en-US" dirty="0" smtClean="0"/>
              <a:t>Poisoning in horses is due to </a:t>
            </a:r>
            <a:r>
              <a:rPr lang="en-US" dirty="0" err="1" smtClean="0"/>
              <a:t>thiaminase</a:t>
            </a:r>
            <a:r>
              <a:rPr lang="en-US" dirty="0" smtClean="0"/>
              <a:t>, which destroys thiamin (B1), causing vitamin deficiency  -- causes myelin degeneration of peripheral nerves</a:t>
            </a:r>
          </a:p>
          <a:p>
            <a:r>
              <a:rPr lang="en-US" dirty="0" smtClean="0"/>
              <a:t>Toxic dried and fresh</a:t>
            </a:r>
          </a:p>
          <a:p>
            <a:r>
              <a:rPr lang="en-US" dirty="0" smtClean="0"/>
              <a:t>Ataxia, depression, abnormal </a:t>
            </a:r>
          </a:p>
          <a:p>
            <a:pPr marL="0" indent="0">
              <a:buNone/>
            </a:pPr>
            <a:r>
              <a:rPr lang="en-US" dirty="0" smtClean="0"/>
              <a:t>heart rate, weight loss</a:t>
            </a:r>
          </a:p>
        </p:txBody>
      </p:sp>
      <p:pic>
        <p:nvPicPr>
          <p:cNvPr id="7170" name="Picture 2" descr="http://sierrafoothillgarden.files.wordpress.com/2011/05/bracken-fer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4391891" cy="292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Oleander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5410200" cy="5105400"/>
          </a:xfrm>
        </p:spPr>
        <p:txBody>
          <a:bodyPr/>
          <a:lstStyle/>
          <a:p>
            <a:r>
              <a:rPr lang="en-US" dirty="0" smtClean="0"/>
              <a:t>Seen in East coast, California and Texas</a:t>
            </a:r>
          </a:p>
          <a:p>
            <a:r>
              <a:rPr lang="en-US" dirty="0" smtClean="0"/>
              <a:t>Toxin is </a:t>
            </a:r>
            <a:r>
              <a:rPr lang="en-US" dirty="0" err="1" smtClean="0"/>
              <a:t>oleandrin</a:t>
            </a:r>
            <a:r>
              <a:rPr lang="en-US" dirty="0" smtClean="0"/>
              <a:t> and </a:t>
            </a:r>
            <a:r>
              <a:rPr lang="en-US" dirty="0" err="1" smtClean="0"/>
              <a:t>neriin</a:t>
            </a:r>
            <a:r>
              <a:rPr lang="en-US" dirty="0" smtClean="0"/>
              <a:t>- which disrupt beating of heart</a:t>
            </a:r>
          </a:p>
          <a:p>
            <a:r>
              <a:rPr lang="en-US" dirty="0" smtClean="0"/>
              <a:t>All parts are toxic</a:t>
            </a:r>
          </a:p>
          <a:p>
            <a:r>
              <a:rPr lang="en-US" dirty="0" smtClean="0"/>
              <a:t>symptoms- colic, difficulty breathing, tremors, </a:t>
            </a:r>
            <a:r>
              <a:rPr lang="en-US" dirty="0" err="1" smtClean="0"/>
              <a:t>recumbency</a:t>
            </a:r>
            <a:r>
              <a:rPr lang="en-US" dirty="0" smtClean="0"/>
              <a:t>, and irregular heart rate.  Slowed or accelerated pulse.</a:t>
            </a:r>
            <a:endParaRPr lang="en-US" dirty="0"/>
          </a:p>
        </p:txBody>
      </p:sp>
      <p:pic>
        <p:nvPicPr>
          <p:cNvPr id="8195" name="Picture 3" descr="http://www.puckettsnursery.com/images/oleander_r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ttp://ts3.mm.bing.net/th?id=H.4508557021874506&amp;pid=1.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36" y="914400"/>
            <a:ext cx="2667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31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r>
              <a:rPr lang="en-US" dirty="0" smtClean="0"/>
              <a:t>Hemlock</a:t>
            </a:r>
          </a:p>
          <a:p>
            <a:r>
              <a:rPr lang="en-US" dirty="0" smtClean="0"/>
              <a:t>Locoweed</a:t>
            </a:r>
          </a:p>
          <a:p>
            <a:r>
              <a:rPr lang="en-US" dirty="0" smtClean="0"/>
              <a:t>Tansy </a:t>
            </a:r>
            <a:r>
              <a:rPr lang="en-US" dirty="0" err="1" smtClean="0"/>
              <a:t>ragwot</a:t>
            </a:r>
            <a:endParaRPr lang="en-US" dirty="0" smtClean="0"/>
          </a:p>
          <a:p>
            <a:r>
              <a:rPr lang="en-US" dirty="0" smtClean="0"/>
              <a:t>Red maple tree </a:t>
            </a:r>
          </a:p>
          <a:p>
            <a:r>
              <a:rPr lang="en-US" dirty="0" smtClean="0"/>
              <a:t>Yew</a:t>
            </a:r>
          </a:p>
          <a:p>
            <a:r>
              <a:rPr lang="en-US" dirty="0" smtClean="0"/>
              <a:t>Yellow star thistle</a:t>
            </a:r>
          </a:p>
          <a:p>
            <a:r>
              <a:rPr lang="en-US" smtClean="0"/>
              <a:t>And more…..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2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and Environmental Enrichment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 smtClean="0"/>
              <a:t>i</a:t>
            </a:r>
            <a:r>
              <a:rPr lang="en-US" dirty="0"/>
              <a:t>) House equines in groups whenever possible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ii) Maintain visual contact between animals. </a:t>
            </a:r>
          </a:p>
          <a:p>
            <a:r>
              <a:rPr lang="en-US" dirty="0"/>
              <a:t>iii) Provide enrichment devices, including pasture balls, flavored LIXIT treats, and thoroughly cleaned plastic jugs. </a:t>
            </a:r>
          </a:p>
          <a:p>
            <a:r>
              <a:rPr lang="en-US" dirty="0"/>
              <a:t>iv) Provide foraging opportunities.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7586" name="Picture 2" descr="http://www.drsfostersmith.com/images/Categoryimages/normal/p_28768_39897P_002_ho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57625"/>
            <a:ext cx="2962275" cy="3000375"/>
          </a:xfrm>
          <a:prstGeom prst="rect">
            <a:avLst/>
          </a:prstGeom>
          <a:noFill/>
        </p:spPr>
      </p:pic>
      <p:pic>
        <p:nvPicPr>
          <p:cNvPr id="67588" name="Picture 4" descr="http://www.artofhorsemanship.com/Portals/247/images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648200"/>
            <a:ext cx="2990850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video</a:t>
            </a:r>
            <a:endParaRPr lang="en-US"/>
          </a:p>
        </p:txBody>
      </p:sp>
      <p:pic>
        <p:nvPicPr>
          <p:cNvPr id="1026" name="Picture 2" descr="C:\Users\user\Desktop\Pictures\untitled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Indoor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71600"/>
            <a:ext cx="5029200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Temperature and Ventilation </a:t>
            </a:r>
          </a:p>
          <a:p>
            <a:pPr lvl="1"/>
            <a:r>
              <a:rPr lang="en-US" dirty="0"/>
              <a:t>(1) Maintain relative humidity between 50% and 80%. </a:t>
            </a:r>
          </a:p>
          <a:p>
            <a:pPr lvl="1"/>
            <a:r>
              <a:rPr lang="en-US" dirty="0"/>
              <a:t>(2) Maintain ammonia levels below 10ppm by ensuring adequate ventilation and/or cleaning frequency. </a:t>
            </a:r>
          </a:p>
          <a:p>
            <a:pPr lvl="1"/>
            <a:r>
              <a:rPr lang="en-US" dirty="0"/>
              <a:t>(3) Maintain ventilation at 25-100 cubic feet/minute/1000 lbs of animal. </a:t>
            </a:r>
          </a:p>
          <a:p>
            <a:pPr lvl="1"/>
            <a:r>
              <a:rPr lang="en-US" dirty="0"/>
              <a:t>(4) Increase circulation of air and ventilation in hot weather.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66562" name="Picture 2" descr="http://www.dimensionsguide.com/wp-content/uploads/2009/10/Horse-S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514600"/>
            <a:ext cx="4286250" cy="321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4572000" cy="45720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smtClean="0"/>
              <a:t>(</a:t>
            </a:r>
            <a:r>
              <a:rPr lang="en-US" dirty="0"/>
              <a:t>1) Provide 200 </a:t>
            </a:r>
            <a:r>
              <a:rPr lang="en-US" dirty="0" err="1"/>
              <a:t>lux</a:t>
            </a:r>
            <a:r>
              <a:rPr lang="en-US" dirty="0"/>
              <a:t> of light, or one 100 watt bulb per 8m of floor space. </a:t>
            </a:r>
          </a:p>
          <a:p>
            <a:r>
              <a:rPr lang="en-US" dirty="0"/>
              <a:t>(2) Avoid complete darkness at all times. </a:t>
            </a:r>
          </a:p>
          <a:p>
            <a:r>
              <a:rPr lang="en-US" dirty="0"/>
              <a:t>(3) Ensure that windows, if present, are at least 5 feet from the ground. </a:t>
            </a:r>
          </a:p>
          <a:p>
            <a:r>
              <a:rPr lang="en-US" dirty="0"/>
              <a:t>(4) Cover electrical wires and light bulbs with a protective cover. 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65538" name="Picture 2" descr="http://www.paradisestablesllc.com/images/horse_boarding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"/>
            <a:ext cx="3986342" cy="2971800"/>
          </a:xfrm>
          <a:prstGeom prst="rect">
            <a:avLst/>
          </a:prstGeom>
          <a:noFill/>
        </p:spPr>
      </p:pic>
      <p:pic>
        <p:nvPicPr>
          <p:cNvPr id="65540" name="Picture 4" descr="http://www.horsestable.psu.edu/images/Hayne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27660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Space Requirements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5029200" cy="57150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(1) Box Stalls – 9 sq. ft./100 lbs body weight, or 12ft x 12ft </a:t>
            </a:r>
          </a:p>
          <a:p>
            <a:r>
              <a:rPr lang="en-US" dirty="0"/>
              <a:t>(2) Foaling Stalls: 16ft x 16ft </a:t>
            </a:r>
          </a:p>
          <a:p>
            <a:r>
              <a:rPr lang="en-US" dirty="0"/>
              <a:t>(3) Tie Stalls – 4 sq. ft./100 lbs. body weight </a:t>
            </a:r>
          </a:p>
          <a:p>
            <a:r>
              <a:rPr lang="en-US" dirty="0"/>
              <a:t>(4) Alleyways between rows – 8 ft wide </a:t>
            </a:r>
          </a:p>
          <a:p>
            <a:r>
              <a:rPr lang="en-US" dirty="0"/>
              <a:t>(5) Front of single row of stalls – 4 ft </a:t>
            </a:r>
          </a:p>
          <a:p>
            <a:r>
              <a:rPr lang="en-US" dirty="0"/>
              <a:t>(6) Ceiling Height – 1 ft higher than the animals ears when the head is at its highest level, or at least 9 feet high.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64514" name="Picture 2" descr="http://www.artilleryridge.com/stab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25" y="990600"/>
            <a:ext cx="3952875" cy="2963090"/>
          </a:xfrm>
          <a:prstGeom prst="rect">
            <a:avLst/>
          </a:prstGeom>
          <a:noFill/>
        </p:spPr>
      </p:pic>
      <p:pic>
        <p:nvPicPr>
          <p:cNvPr id="64516" name="Picture 4" descr="http://www.lonerockranch.net/sitebuildercontent/sitebuilderpictures/St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038600"/>
            <a:ext cx="3505200" cy="2627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229</TotalTime>
  <Words>1387</Words>
  <Application>Microsoft Office PowerPoint</Application>
  <PresentationFormat>On-screen Show (4:3)</PresentationFormat>
  <Paragraphs>259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Calibri</vt:lpstr>
      <vt:lpstr>Franklin Gothic Book</vt:lpstr>
      <vt:lpstr>Perpetua</vt:lpstr>
      <vt:lpstr>Wingdings 2</vt:lpstr>
      <vt:lpstr>Equity</vt:lpstr>
      <vt:lpstr>Equine Husbandry</vt:lpstr>
      <vt:lpstr>Materials</vt:lpstr>
      <vt:lpstr>Procedures</vt:lpstr>
      <vt:lpstr>Food and Water</vt:lpstr>
      <vt:lpstr>Social and Environmental Enrichment</vt:lpstr>
      <vt:lpstr>video</vt:lpstr>
      <vt:lpstr>Indoor Requirements</vt:lpstr>
      <vt:lpstr>Lighting</vt:lpstr>
      <vt:lpstr> :   Space Requirements  </vt:lpstr>
      <vt:lpstr>PowerPoint Presentation</vt:lpstr>
      <vt:lpstr>PowerPoint Presentation</vt:lpstr>
      <vt:lpstr>Common Types of Fencing  Wood Rail</vt:lpstr>
      <vt:lpstr>Pipe fencing</vt:lpstr>
      <vt:lpstr>Vinyl or PVC</vt:lpstr>
      <vt:lpstr>Electric Tape or Hot Wire Fence</vt:lpstr>
      <vt:lpstr>Wire Mesh or Woven Field Fencing</vt:lpstr>
      <vt:lpstr>Tubular Panels</vt:lpstr>
      <vt:lpstr>Braided Wire Cable</vt:lpstr>
      <vt:lpstr>Buck and rail</vt:lpstr>
      <vt:lpstr>Others</vt:lpstr>
      <vt:lpstr>Hospital and Cleanliness</vt:lpstr>
      <vt:lpstr>Stall/Hospital Maintenance and Care</vt:lpstr>
      <vt:lpstr>Stall Flooring</vt:lpstr>
      <vt:lpstr>Stall Bedding</vt:lpstr>
      <vt:lpstr>Stall and Stable Ventilation</vt:lpstr>
      <vt:lpstr>Daily Patient Care</vt:lpstr>
      <vt:lpstr>Daily Patient Care (cont’d)</vt:lpstr>
      <vt:lpstr>Isolation of Contagious Cases</vt:lpstr>
      <vt:lpstr>Isolation of Contagious Cases (cont’d)</vt:lpstr>
      <vt:lpstr>Recumbent Cases</vt:lpstr>
      <vt:lpstr>Recumbent Cases (cont'd)</vt:lpstr>
      <vt:lpstr>PowerPoint Presentation</vt:lpstr>
      <vt:lpstr>PowerPoint Presentation</vt:lpstr>
      <vt:lpstr>Disinfection after Patient Dismissal</vt:lpstr>
      <vt:lpstr>Disinfection after Patient Dismissal (cont'd)</vt:lpstr>
      <vt:lpstr>Toxic Plants</vt:lpstr>
      <vt:lpstr>Pokeweed</vt:lpstr>
      <vt:lpstr>Jimsonweed </vt:lpstr>
      <vt:lpstr>Jimsonweed</vt:lpstr>
      <vt:lpstr>Buttercup</vt:lpstr>
      <vt:lpstr>Milkeweed</vt:lpstr>
      <vt:lpstr>Milkweed</vt:lpstr>
      <vt:lpstr>Black walnut </vt:lpstr>
      <vt:lpstr>Rhododendron </vt:lpstr>
      <vt:lpstr>Bracken fern</vt:lpstr>
      <vt:lpstr>Oleander</vt:lpstr>
      <vt:lpstr>Others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Equine Husbandry</dc:title>
  <dc:creator>alberto</dc:creator>
  <cp:lastModifiedBy>kassandra guerrero</cp:lastModifiedBy>
  <cp:revision>38</cp:revision>
  <cp:lastPrinted>2013-05-21T18:20:00Z</cp:lastPrinted>
  <dcterms:created xsi:type="dcterms:W3CDTF">2011-01-11T00:21:34Z</dcterms:created>
  <dcterms:modified xsi:type="dcterms:W3CDTF">2016-01-17T01:34:21Z</dcterms:modified>
</cp:coreProperties>
</file>