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61" r:id="rId3"/>
    <p:sldId id="263" r:id="rId4"/>
    <p:sldId id="259" r:id="rId5"/>
    <p:sldId id="262" r:id="rId6"/>
    <p:sldId id="257" r:id="rId7"/>
    <p:sldId id="258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February 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February 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February 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February 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February 2,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February 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February 2,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February 2,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February 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February 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M. BRANTLEY, LVT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Parasite </a:t>
            </a:r>
            <a:r>
              <a:rPr lang="en-US" dirty="0" err="1" smtClean="0"/>
              <a:t>OvA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equine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7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PARASITES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AMOUNT OF CLINICAL DISEASE A HORSE WILL SHOW DEPENDS ON </a:t>
            </a:r>
            <a:r>
              <a:rPr lang="en-US" dirty="0" smtClean="0">
                <a:solidFill>
                  <a:srgbClr val="FF0000"/>
                </a:solidFill>
              </a:rPr>
              <a:t>THREE FACTORS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1.  Type of parasite involved</a:t>
            </a:r>
          </a:p>
          <a:p>
            <a:r>
              <a:rPr lang="en-US" dirty="0" smtClean="0"/>
              <a:t>2. Number of parasites involved</a:t>
            </a:r>
          </a:p>
          <a:p>
            <a:r>
              <a:rPr lang="en-US" dirty="0" smtClean="0"/>
              <a:t>3. Host Defenses. Young and debilitated animals more susceptible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6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RESEARCH THE BAERMANN APPARATUS.   INCLUDE </a:t>
            </a:r>
            <a:r>
              <a:rPr lang="en-US" u="sng" dirty="0" smtClean="0"/>
              <a:t>SPECIFIC</a:t>
            </a:r>
            <a:r>
              <a:rPr lang="en-US" dirty="0" smtClean="0"/>
              <a:t> INFORMATION:</a:t>
            </a:r>
          </a:p>
          <a:p>
            <a:endParaRPr lang="en-US" dirty="0"/>
          </a:p>
          <a:p>
            <a:r>
              <a:rPr lang="en-US" dirty="0" smtClean="0"/>
              <a:t>SUPPLIES NEEDED TO PERFORM TEST.</a:t>
            </a:r>
          </a:p>
          <a:p>
            <a:endParaRPr lang="en-US" dirty="0"/>
          </a:p>
          <a:p>
            <a:r>
              <a:rPr lang="en-US" dirty="0" smtClean="0"/>
              <a:t>HOW IT WORKS. </a:t>
            </a:r>
          </a:p>
          <a:p>
            <a:endParaRPr lang="en-US" dirty="0"/>
          </a:p>
          <a:p>
            <a:r>
              <a:rPr lang="en-US" dirty="0" smtClean="0"/>
              <a:t>USED TO DIAGNOSE WHAT?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DUE: AT THE END OF CLASS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5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Strongylus</a:t>
            </a:r>
            <a:r>
              <a:rPr lang="en-US" dirty="0" smtClean="0"/>
              <a:t> </a:t>
            </a:r>
            <a:r>
              <a:rPr lang="en-US" dirty="0" err="1"/>
              <a:t>v</a:t>
            </a:r>
            <a:r>
              <a:rPr lang="en-US" dirty="0" err="1" smtClean="0"/>
              <a:t>ulgarius</a:t>
            </a:r>
            <a:r>
              <a:rPr lang="en-US" dirty="0" smtClean="0"/>
              <a:t>/</a:t>
            </a:r>
            <a:r>
              <a:rPr lang="en-US" dirty="0" err="1"/>
              <a:t>e</a:t>
            </a:r>
            <a:r>
              <a:rPr lang="en-US" dirty="0" err="1" smtClean="0"/>
              <a:t>dentatus</a:t>
            </a:r>
            <a:r>
              <a:rPr lang="en-US" dirty="0" smtClean="0"/>
              <a:t>/</a:t>
            </a:r>
            <a:r>
              <a:rPr lang="en-US" dirty="0" err="1"/>
              <a:t>e</a:t>
            </a:r>
            <a:r>
              <a:rPr lang="en-US" dirty="0" err="1" smtClean="0"/>
              <a:t>quinus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Large </a:t>
            </a:r>
            <a:r>
              <a:rPr lang="en-US" dirty="0" err="1" smtClean="0"/>
              <a:t>Strongyles</a:t>
            </a:r>
            <a:r>
              <a:rPr lang="en-US" dirty="0" smtClean="0"/>
              <a:t>-Bloodworms or </a:t>
            </a:r>
            <a:r>
              <a:rPr lang="en-US" dirty="0" err="1" smtClean="0"/>
              <a:t>redworms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Most dangerous because parasite causes thromboembolic colic and various degrees of anemia. </a:t>
            </a:r>
          </a:p>
          <a:p>
            <a:r>
              <a:rPr lang="en-US" dirty="0" smtClean="0"/>
              <a:t>Larvae live in the artery supplying blood to the intestines.  Blood clots form blocking blood flow to intestines</a:t>
            </a:r>
          </a:p>
          <a:p>
            <a:r>
              <a:rPr lang="en-US" dirty="0" smtClean="0"/>
              <a:t>Infective 3</a:t>
            </a:r>
            <a:r>
              <a:rPr lang="en-US" baseline="30000" dirty="0" smtClean="0"/>
              <a:t>rd</a:t>
            </a:r>
            <a:r>
              <a:rPr lang="en-US" dirty="0" smtClean="0"/>
              <a:t> stage larvae (eggs in soil hatch and eaten w/grass)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_51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43" y="3382405"/>
            <a:ext cx="5604778" cy="32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8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Cyathostominae</a:t>
            </a:r>
            <a:r>
              <a:rPr lang="en-US" dirty="0" smtClean="0"/>
              <a:t>-Small </a:t>
            </a:r>
            <a:r>
              <a:rPr lang="en-US" dirty="0" err="1" smtClean="0"/>
              <a:t>Strongyle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This parasite is of the highest </a:t>
            </a:r>
            <a:r>
              <a:rPr lang="en-US" dirty="0" smtClean="0"/>
              <a:t>concern</a:t>
            </a:r>
          </a:p>
          <a:p>
            <a:r>
              <a:rPr lang="en-US" dirty="0" err="1" smtClean="0"/>
              <a:t>Larve</a:t>
            </a:r>
            <a:r>
              <a:rPr lang="en-US" dirty="0" smtClean="0"/>
              <a:t> live in wall of the large intestine therefor not as pathogenic as large </a:t>
            </a:r>
            <a:r>
              <a:rPr lang="en-US" dirty="0" err="1" smtClean="0"/>
              <a:t>strongyle</a:t>
            </a:r>
            <a:r>
              <a:rPr lang="en-US" dirty="0" smtClean="0"/>
              <a:t> BUT </a:t>
            </a:r>
            <a:r>
              <a:rPr lang="en-US" dirty="0" err="1" smtClean="0"/>
              <a:t>Cyathosomes</a:t>
            </a:r>
            <a:r>
              <a:rPr lang="en-US" dirty="0" smtClean="0"/>
              <a:t> are of the </a:t>
            </a:r>
            <a:r>
              <a:rPr lang="en-US" dirty="0" err="1" smtClean="0"/>
              <a:t>hightest</a:t>
            </a:r>
            <a:r>
              <a:rPr lang="en-US" dirty="0" smtClean="0"/>
              <a:t> concern because they are not effected by deworming medications-encysted stage.</a:t>
            </a:r>
          </a:p>
          <a:p>
            <a:r>
              <a:rPr lang="en-US" dirty="0" smtClean="0"/>
              <a:t> 4-6 weeks life cycle</a:t>
            </a:r>
          </a:p>
          <a:p>
            <a:r>
              <a:rPr lang="en-US" dirty="0" smtClean="0"/>
              <a:t>Causes Enteritis –diarrhea/GI upset</a:t>
            </a:r>
            <a:endParaRPr lang="en-US" dirty="0"/>
          </a:p>
        </p:txBody>
      </p:sp>
      <p:pic>
        <p:nvPicPr>
          <p:cNvPr id="4" name="Picture 3" descr="IMG_51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92" y="4003665"/>
            <a:ext cx="3994783" cy="2688666"/>
          </a:xfrm>
          <a:prstGeom prst="rect">
            <a:avLst/>
          </a:prstGeom>
        </p:spPr>
      </p:pic>
      <p:pic>
        <p:nvPicPr>
          <p:cNvPr id="5" name="Picture 4" descr="IMG_512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7" y="4003664"/>
            <a:ext cx="3326846" cy="26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5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-144155"/>
            <a:ext cx="8591550" cy="1066801"/>
          </a:xfrm>
        </p:spPr>
        <p:txBody>
          <a:bodyPr/>
          <a:lstStyle/>
          <a:p>
            <a:r>
              <a:rPr lang="en-US" dirty="0" err="1" smtClean="0"/>
              <a:t>Parascaris</a:t>
            </a:r>
            <a:r>
              <a:rPr lang="en-US" dirty="0" smtClean="0"/>
              <a:t> </a:t>
            </a:r>
            <a:r>
              <a:rPr lang="en-US" dirty="0" err="1" smtClean="0"/>
              <a:t>equorum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0510" y="923355"/>
            <a:ext cx="8595360" cy="493776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err="1" smtClean="0"/>
              <a:t>Ascarids</a:t>
            </a:r>
            <a:r>
              <a:rPr lang="en-US" dirty="0" smtClean="0"/>
              <a:t>-Roundworms</a:t>
            </a:r>
            <a:endParaRPr lang="en-US" dirty="0"/>
          </a:p>
          <a:p>
            <a:endParaRPr lang="en-US" dirty="0" smtClean="0"/>
          </a:p>
          <a:p>
            <a:pPr marL="342900" indent="-342900"/>
            <a:endParaRPr lang="en-US" dirty="0" smtClean="0"/>
          </a:p>
          <a:p>
            <a:r>
              <a:rPr lang="en-US" dirty="0" smtClean="0"/>
              <a:t>Most common in foals</a:t>
            </a:r>
          </a:p>
          <a:p>
            <a:r>
              <a:rPr lang="en-US" dirty="0" smtClean="0"/>
              <a:t>Infective 2</a:t>
            </a:r>
            <a:r>
              <a:rPr lang="en-US" baseline="30000" dirty="0" smtClean="0"/>
              <a:t>nd</a:t>
            </a:r>
            <a:r>
              <a:rPr lang="en-US" dirty="0" smtClean="0"/>
              <a:t> stage </a:t>
            </a:r>
            <a:r>
              <a:rPr lang="en-US" dirty="0" err="1" smtClean="0"/>
              <a:t>larve</a:t>
            </a:r>
            <a:endParaRPr lang="en-US" dirty="0" smtClean="0"/>
          </a:p>
          <a:p>
            <a:r>
              <a:rPr lang="en-US" dirty="0" err="1" smtClean="0"/>
              <a:t>Larve</a:t>
            </a:r>
            <a:r>
              <a:rPr lang="en-US" dirty="0" smtClean="0"/>
              <a:t> migrate to lungs sometimes causing pneumonia</a:t>
            </a:r>
          </a:p>
          <a:p>
            <a:r>
              <a:rPr lang="en-US" dirty="0" smtClean="0"/>
              <a:t>Burrow into wall of small intestine and carried to liver via the portal vein</a:t>
            </a:r>
          </a:p>
          <a:p>
            <a:r>
              <a:rPr lang="en-US" dirty="0" smtClean="0"/>
              <a:t>Mature adult roundworms in 3 months</a:t>
            </a:r>
          </a:p>
          <a:p>
            <a:r>
              <a:rPr lang="en-US" dirty="0" smtClean="0"/>
              <a:t>Buildup in large numbers in the anterior part of the small intestine-blocking the small intestine, even rupture</a:t>
            </a:r>
          </a:p>
          <a:p>
            <a:r>
              <a:rPr lang="en-US" dirty="0" smtClean="0"/>
              <a:t>Causes constipation and colic symptoms</a:t>
            </a:r>
          </a:p>
          <a:p>
            <a:r>
              <a:rPr lang="en-US" dirty="0" smtClean="0"/>
              <a:t>Can grow 12 inches in 4 weeks</a:t>
            </a:r>
            <a:endParaRPr lang="en-US" dirty="0"/>
          </a:p>
        </p:txBody>
      </p:sp>
      <p:pic>
        <p:nvPicPr>
          <p:cNvPr id="4" name="Picture 3" descr="IMG_51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412" y="262308"/>
            <a:ext cx="4169070" cy="25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1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Oxyuris</a:t>
            </a:r>
            <a:r>
              <a:rPr lang="en-US" dirty="0" smtClean="0"/>
              <a:t> </a:t>
            </a:r>
            <a:r>
              <a:rPr lang="en-US" dirty="0" err="1" smtClean="0"/>
              <a:t>equi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Pinworm”itchybutt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Diagnose by Cellophane tape placed across anus and then placed on slide and examined under microscope</a:t>
            </a:r>
          </a:p>
          <a:p>
            <a:r>
              <a:rPr lang="en-US" dirty="0" smtClean="0"/>
              <a:t>Bare patches around tail and perineum-Pruritus </a:t>
            </a:r>
            <a:r>
              <a:rPr lang="en-US" dirty="0" err="1" smtClean="0"/>
              <a:t>ani</a:t>
            </a:r>
            <a:endParaRPr lang="en-US" dirty="0" smtClean="0"/>
          </a:p>
          <a:p>
            <a:r>
              <a:rPr lang="en-US" dirty="0" smtClean="0"/>
              <a:t>Thoroughly clean stalls &amp; buckets</a:t>
            </a:r>
          </a:p>
          <a:p>
            <a:endParaRPr lang="en-US" dirty="0"/>
          </a:p>
        </p:txBody>
      </p:sp>
      <p:pic>
        <p:nvPicPr>
          <p:cNvPr id="4" name="Picture 3" descr="IMG_51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85" y="3824189"/>
            <a:ext cx="2899022" cy="2840913"/>
          </a:xfrm>
          <a:prstGeom prst="rect">
            <a:avLst/>
          </a:prstGeom>
        </p:spPr>
      </p:pic>
      <p:pic>
        <p:nvPicPr>
          <p:cNvPr id="5" name="Picture 4" descr="ox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9" y="3770821"/>
            <a:ext cx="3188925" cy="289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STRONGYLOIDES WESTERI</a:t>
            </a:r>
            <a:endParaRPr lang="en-US" dirty="0"/>
          </a:p>
        </p:txBody>
      </p:sp>
      <p:pic>
        <p:nvPicPr>
          <p:cNvPr id="4" name="Content Placeholder 3" descr="IMG_5145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11704"/>
          <a:stretch>
            <a:fillRect/>
          </a:stretch>
        </p:blipFill>
        <p:spPr>
          <a:xfrm>
            <a:off x="3409802" y="3230543"/>
            <a:ext cx="5459877" cy="3005664"/>
          </a:xfrm>
        </p:spPr>
      </p:pic>
      <p:sp>
        <p:nvSpPr>
          <p:cNvPr id="5" name="TextBox 4"/>
          <p:cNvSpPr txBox="1"/>
          <p:nvPr/>
        </p:nvSpPr>
        <p:spPr>
          <a:xfrm>
            <a:off x="276225" y="1465947"/>
            <a:ext cx="4638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INTESTIONAL </a:t>
            </a:r>
            <a:r>
              <a:rPr lang="en-US" dirty="0" smtClean="0"/>
              <a:t>THREADWORMS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ZOONOTIC-CUTANEOUS LARVAL MIGRANS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INFECTS YOUNG FOALS BUT IMMUNITY IS QUICKLY DEVELOPED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VISIBLE MOVEMENT IN OVA UNDER MICROSCOPE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Gastrophilus</a:t>
            </a:r>
            <a:r>
              <a:rPr lang="en-US" dirty="0" smtClean="0"/>
              <a:t> </a:t>
            </a:r>
            <a:r>
              <a:rPr lang="en-US" dirty="0" err="1" smtClean="0"/>
              <a:t>ssp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Stomach 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Adult is the bot fly- </a:t>
            </a:r>
            <a:r>
              <a:rPr lang="en-US" dirty="0" err="1" smtClean="0"/>
              <a:t>larve</a:t>
            </a:r>
            <a:r>
              <a:rPr lang="en-US" dirty="0" smtClean="0"/>
              <a:t> live in horses stomach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nasalis</a:t>
            </a:r>
            <a:r>
              <a:rPr lang="en-US" dirty="0" smtClean="0"/>
              <a:t>, G. </a:t>
            </a:r>
            <a:r>
              <a:rPr lang="en-US" dirty="0" err="1" smtClean="0"/>
              <a:t>hemorrhoidalis</a:t>
            </a:r>
            <a:r>
              <a:rPr lang="en-US" dirty="0" smtClean="0"/>
              <a:t>, G. </a:t>
            </a:r>
            <a:r>
              <a:rPr lang="en-US" dirty="0" err="1" smtClean="0"/>
              <a:t>intestinalis</a:t>
            </a:r>
            <a:endParaRPr lang="en-US" dirty="0" smtClean="0"/>
          </a:p>
          <a:p>
            <a:r>
              <a:rPr lang="en-US" dirty="0" smtClean="0"/>
              <a:t>L2 in stomach, L4 passed to digestive system and passed to become outside fly</a:t>
            </a:r>
          </a:p>
          <a:p>
            <a:r>
              <a:rPr lang="en-US" dirty="0" smtClean="0"/>
              <a:t>Attach to lining of stomach where they stay for 11 months</a:t>
            </a:r>
          </a:p>
          <a:p>
            <a:r>
              <a:rPr lang="en-US" dirty="0" smtClean="0"/>
              <a:t>Contribute to gastric ulcers and rupture of stomach</a:t>
            </a:r>
          </a:p>
          <a:p>
            <a:r>
              <a:rPr lang="en-US" dirty="0" smtClean="0"/>
              <a:t>Ingested by nits that are attached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to hair</a:t>
            </a:r>
          </a:p>
          <a:p>
            <a:endParaRPr lang="en-US" dirty="0"/>
          </a:p>
        </p:txBody>
      </p:sp>
      <p:pic>
        <p:nvPicPr>
          <p:cNvPr id="4" name="Picture 3" descr="bot_fly_larv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32" y="3748375"/>
            <a:ext cx="4066829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33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-26903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Habronema</a:t>
            </a:r>
            <a:r>
              <a:rPr lang="en-US" dirty="0" smtClean="0"/>
              <a:t> </a:t>
            </a:r>
            <a:r>
              <a:rPr lang="en-US" dirty="0" err="1" smtClean="0"/>
              <a:t>muscae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stomach worms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Cause summer sores-ulcerated lesions, reddish yellow lesions-itchy</a:t>
            </a:r>
          </a:p>
          <a:p>
            <a:r>
              <a:rPr lang="en-US" dirty="0" smtClean="0"/>
              <a:t>Clean lesions with </a:t>
            </a:r>
            <a:r>
              <a:rPr lang="en-US" dirty="0" err="1" smtClean="0"/>
              <a:t>chlorahexidine</a:t>
            </a:r>
            <a:endParaRPr lang="en-US" dirty="0" smtClean="0"/>
          </a:p>
          <a:p>
            <a:r>
              <a:rPr lang="en-US" dirty="0" smtClean="0"/>
              <a:t>6-25mm in size</a:t>
            </a:r>
          </a:p>
          <a:p>
            <a:endParaRPr lang="en-US" dirty="0"/>
          </a:p>
        </p:txBody>
      </p:sp>
      <p:pic>
        <p:nvPicPr>
          <p:cNvPr id="4" name="Picture 3" descr="IMG_51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93" y="2802565"/>
            <a:ext cx="5919221" cy="33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2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15" y="549179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Anaplocephala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magna,perfoliata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Paranoplocephala</a:t>
            </a:r>
            <a:r>
              <a:rPr lang="en-US" dirty="0" smtClean="0"/>
              <a:t> </a:t>
            </a:r>
            <a:r>
              <a:rPr lang="en-US" dirty="0" err="1" smtClean="0"/>
              <a:t>mamillana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2415" y="1615980"/>
            <a:ext cx="8595360" cy="4937760"/>
          </a:xfrm>
        </p:spPr>
        <p:txBody>
          <a:bodyPr/>
          <a:lstStyle/>
          <a:p>
            <a:r>
              <a:rPr lang="en-US" dirty="0" smtClean="0"/>
              <a:t>Tape worms</a:t>
            </a:r>
          </a:p>
          <a:p>
            <a:r>
              <a:rPr lang="en-US" dirty="0" smtClean="0"/>
              <a:t>Live in the </a:t>
            </a:r>
            <a:r>
              <a:rPr lang="en-US" dirty="0" err="1" smtClean="0"/>
              <a:t>Ileocecal</a:t>
            </a:r>
            <a:r>
              <a:rPr lang="en-US" dirty="0" smtClean="0"/>
              <a:t> valve-sphincter</a:t>
            </a:r>
          </a:p>
          <a:p>
            <a:r>
              <a:rPr lang="en-US" dirty="0" smtClean="0"/>
              <a:t>Disrupting motility</a:t>
            </a:r>
          </a:p>
          <a:p>
            <a:r>
              <a:rPr lang="en-US" dirty="0" smtClean="0"/>
              <a:t>Difficult to detect on fecal exams</a:t>
            </a:r>
          </a:p>
          <a:p>
            <a:r>
              <a:rPr lang="en-US" dirty="0" smtClean="0"/>
              <a:t>Causes intussusception of the ileum into the cecum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0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36" y="4066642"/>
            <a:ext cx="4112984" cy="268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igph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95" y="4195062"/>
            <a:ext cx="3872070" cy="235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599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74</TotalTime>
  <Words>439</Words>
  <Application>Microsoft Macintosh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SOHO</vt:lpstr>
      <vt:lpstr>Parasite OvA equine</vt:lpstr>
      <vt:lpstr>Strongylus vulgarius/edentatus/equinus Large Strongyles-Bloodworms or redworms</vt:lpstr>
      <vt:lpstr>Cyathostominae-Small Strongyle </vt:lpstr>
      <vt:lpstr>Parascaris equorum</vt:lpstr>
      <vt:lpstr>Oxyuris equi </vt:lpstr>
      <vt:lpstr>STRONGYLOIDES WESTERI</vt:lpstr>
      <vt:lpstr>Gastrophilus ssp Stomach bots</vt:lpstr>
      <vt:lpstr>Habronema muscae stomach worms</vt:lpstr>
      <vt:lpstr>Anaplocephala  magna,perfoliata &amp; Paranoplocephala mamillana</vt:lpstr>
      <vt:lpstr>INTERNAL PARASITES</vt:lpstr>
      <vt:lpstr>Assignment: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Parasite Ovum</dc:title>
  <dc:creator>Marsha Brantley</dc:creator>
  <cp:lastModifiedBy>Marsha Brantley</cp:lastModifiedBy>
  <cp:revision>13</cp:revision>
  <dcterms:created xsi:type="dcterms:W3CDTF">2016-02-02T01:26:21Z</dcterms:created>
  <dcterms:modified xsi:type="dcterms:W3CDTF">2016-02-02T15:24:57Z</dcterms:modified>
</cp:coreProperties>
</file>