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24BE-6E5E-4814-918C-8580483349AA}" type="datetimeFigureOut">
              <a:rPr lang="en-US" smtClean="0"/>
              <a:t>2/14/16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3549C-6E88-4690-A99A-E7AF18C05FC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Equine Pathology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Normal equine RBC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Equine erythrocytes are about the same size as feline erythrocytes and, similarly, lack central pallor</a:t>
            </a:r>
          </a:p>
          <a:p>
            <a:r>
              <a:rPr lang="en-US" dirty="0" smtClean="0"/>
              <a:t>Blood from healthy horses often displays prominent </a:t>
            </a:r>
            <a:r>
              <a:rPr lang="en-US" dirty="0" err="1" smtClean="0"/>
              <a:t>rouleaux</a:t>
            </a:r>
            <a:r>
              <a:rPr lang="en-US" dirty="0" smtClean="0"/>
              <a:t> formation. Occasional Howell-jolly bodies are observed in blood smears from healthy horses</a:t>
            </a:r>
          </a:p>
          <a:p>
            <a:r>
              <a:rPr lang="en-US" dirty="0" smtClean="0"/>
              <a:t>The erythrocyte lifespan in horses varies from 140-150 days.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7" name="Content Placeholder 6" descr="normal equine rbc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Clinical Chemistry Normal Values for Horses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ALB</a:t>
            </a:r>
            <a:r>
              <a:rPr lang="en-US" dirty="0" smtClean="0"/>
              <a:t> 2.5 - 4.2 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ALKP</a:t>
            </a:r>
            <a:r>
              <a:rPr lang="en-US" dirty="0" smtClean="0"/>
              <a:t> 109 - 315 U/L </a:t>
            </a:r>
          </a:p>
          <a:p>
            <a:pPr>
              <a:buNone/>
            </a:pPr>
            <a:r>
              <a:rPr lang="en-US" b="1" dirty="0" smtClean="0"/>
              <a:t>ALT</a:t>
            </a:r>
            <a:r>
              <a:rPr lang="en-US" dirty="0" smtClean="0"/>
              <a:t> 3 - 25 U/L </a:t>
            </a:r>
          </a:p>
          <a:p>
            <a:pPr>
              <a:buNone/>
            </a:pPr>
            <a:r>
              <a:rPr lang="en-US" b="1" dirty="0" smtClean="0"/>
              <a:t>AMYL</a:t>
            </a:r>
            <a:r>
              <a:rPr lang="en-US" dirty="0" smtClean="0"/>
              <a:t> &lt; 30 U/L </a:t>
            </a:r>
          </a:p>
          <a:p>
            <a:pPr>
              <a:buNone/>
            </a:pPr>
            <a:r>
              <a:rPr lang="en-US" b="1" dirty="0" smtClean="0"/>
              <a:t>AST</a:t>
            </a:r>
            <a:r>
              <a:rPr lang="en-US" dirty="0" smtClean="0"/>
              <a:t> 205 - 555 U/L </a:t>
            </a:r>
          </a:p>
          <a:p>
            <a:pPr>
              <a:buNone/>
            </a:pPr>
            <a:r>
              <a:rPr lang="en-US" b="1" dirty="0" smtClean="0"/>
              <a:t>BUN</a:t>
            </a:r>
            <a:r>
              <a:rPr lang="en-US" dirty="0" smtClean="0"/>
              <a:t> 8 -27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Ca</a:t>
            </a:r>
            <a:r>
              <a:rPr lang="en-US" dirty="0" smtClean="0"/>
              <a:t> 10.7 - 13.4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Ionized Ca </a:t>
            </a:r>
            <a:r>
              <a:rPr lang="en-US" dirty="0" smtClean="0"/>
              <a:t>50 - 60 % of total Ca </a:t>
            </a:r>
          </a:p>
          <a:p>
            <a:pPr>
              <a:buNone/>
            </a:pPr>
            <a:r>
              <a:rPr lang="en-US" b="1" dirty="0" smtClean="0"/>
              <a:t>CHOL</a:t>
            </a:r>
            <a:r>
              <a:rPr lang="en-US" dirty="0" smtClean="0"/>
              <a:t> 51 - 109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Ck</a:t>
            </a:r>
            <a:r>
              <a:rPr lang="en-US" dirty="0" smtClean="0"/>
              <a:t> 90 565 U / L </a:t>
            </a:r>
          </a:p>
          <a:p>
            <a:pPr>
              <a:buNone/>
            </a:pPr>
            <a:r>
              <a:rPr lang="en-US" b="1" dirty="0" err="1" smtClean="0"/>
              <a:t>Cl</a:t>
            </a:r>
            <a:r>
              <a:rPr lang="en-US" b="1" dirty="0" smtClean="0"/>
              <a:t> </a:t>
            </a:r>
            <a:r>
              <a:rPr lang="en-US" dirty="0" smtClean="0"/>
              <a:t>94 - 102 </a:t>
            </a:r>
            <a:r>
              <a:rPr lang="en-US" dirty="0" err="1" smtClean="0"/>
              <a:t>mmol</a:t>
            </a:r>
            <a:r>
              <a:rPr lang="en-US" dirty="0" smtClean="0"/>
              <a:t>/L </a:t>
            </a:r>
          </a:p>
          <a:p>
            <a:pPr>
              <a:buNone/>
            </a:pPr>
            <a:r>
              <a:rPr lang="en-US" b="1" dirty="0" smtClean="0"/>
              <a:t>CO</a:t>
            </a:r>
            <a:r>
              <a:rPr lang="en-US" b="1" baseline="-25000" dirty="0" smtClean="0"/>
              <a:t>2 </a:t>
            </a:r>
            <a:r>
              <a:rPr lang="en-US" dirty="0" smtClean="0"/>
              <a:t>24 - 31 </a:t>
            </a:r>
            <a:r>
              <a:rPr lang="en-US" dirty="0" err="1" smtClean="0"/>
              <a:t>mmol</a:t>
            </a:r>
            <a:r>
              <a:rPr lang="en-US" dirty="0" smtClean="0"/>
              <a:t>/L</a:t>
            </a:r>
            <a:endParaRPr lang="en-US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CREA</a:t>
            </a:r>
            <a:r>
              <a:rPr lang="en-US" dirty="0" smtClean="0"/>
              <a:t> 0.6 -1.8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GGT</a:t>
            </a:r>
            <a:r>
              <a:rPr lang="en-US" dirty="0" smtClean="0"/>
              <a:t> 12 - 45 U/L </a:t>
            </a:r>
          </a:p>
          <a:p>
            <a:pPr>
              <a:buNone/>
            </a:pPr>
            <a:r>
              <a:rPr lang="en-US" b="1" dirty="0" smtClean="0"/>
              <a:t>GLU</a:t>
            </a:r>
            <a:r>
              <a:rPr lang="en-US" dirty="0" smtClean="0"/>
              <a:t> 72 -114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K </a:t>
            </a:r>
            <a:r>
              <a:rPr lang="en-US" dirty="0" smtClean="0"/>
              <a:t>2.7 - 4.9 </a:t>
            </a:r>
            <a:r>
              <a:rPr lang="en-US" dirty="0" err="1" smtClean="0"/>
              <a:t>mmol</a:t>
            </a:r>
            <a:r>
              <a:rPr lang="en-US" dirty="0" smtClean="0"/>
              <a:t>/L </a:t>
            </a:r>
          </a:p>
          <a:p>
            <a:pPr>
              <a:buNone/>
            </a:pPr>
            <a:r>
              <a:rPr lang="en-US" b="1" dirty="0" smtClean="0"/>
              <a:t>LDH</a:t>
            </a:r>
            <a:r>
              <a:rPr lang="en-US" dirty="0" smtClean="0"/>
              <a:t> 520 - 1480 U/L </a:t>
            </a:r>
          </a:p>
          <a:p>
            <a:pPr>
              <a:buNone/>
            </a:pPr>
            <a:r>
              <a:rPr lang="en-US" b="1" dirty="0" smtClean="0"/>
              <a:t>LIPA</a:t>
            </a:r>
            <a:r>
              <a:rPr lang="en-US" dirty="0" smtClean="0"/>
              <a:t> 460 - 870 U/L </a:t>
            </a:r>
          </a:p>
          <a:p>
            <a:pPr>
              <a:buNone/>
            </a:pPr>
            <a:r>
              <a:rPr lang="en-US" b="1" dirty="0" smtClean="0"/>
              <a:t>Mg</a:t>
            </a:r>
            <a:r>
              <a:rPr lang="en-US" dirty="0" smtClean="0"/>
              <a:t> 1.6 - 2.5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  <a:r>
              <a:rPr lang="en-US" b="1" dirty="0" smtClean="0"/>
              <a:t>Na</a:t>
            </a:r>
            <a:r>
              <a:rPr lang="en-US" dirty="0" smtClean="0"/>
              <a:t> 132 -141 </a:t>
            </a:r>
            <a:r>
              <a:rPr lang="en-US" dirty="0" err="1" smtClean="0"/>
              <a:t>mmol</a:t>
            </a:r>
            <a:r>
              <a:rPr lang="en-US" dirty="0" smtClean="0"/>
              <a:t>/L </a:t>
            </a:r>
          </a:p>
          <a:p>
            <a:pPr>
              <a:buNone/>
            </a:pPr>
            <a:r>
              <a:rPr lang="en-US" b="1" dirty="0" smtClean="0"/>
              <a:t>PHOS</a:t>
            </a:r>
            <a:r>
              <a:rPr lang="en-US" dirty="0" smtClean="0"/>
              <a:t> 1.9 - 5.4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TBIL</a:t>
            </a:r>
            <a:r>
              <a:rPr lang="en-US" dirty="0" smtClean="0"/>
              <a:t> 0.1 - 1.9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TP </a:t>
            </a:r>
            <a:r>
              <a:rPr lang="en-US" dirty="0" smtClean="0"/>
              <a:t>4.6 - 6.9 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TRIG</a:t>
            </a:r>
            <a:r>
              <a:rPr lang="en-US" dirty="0" smtClean="0"/>
              <a:t> 11 - 59 mg/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smtClean="0"/>
              <a:t>URIC</a:t>
            </a:r>
            <a:r>
              <a:rPr lang="en-US" dirty="0" smtClean="0"/>
              <a:t> &lt; 0.5 mg/</a:t>
            </a:r>
            <a:r>
              <a:rPr lang="en-US" dirty="0" err="1" smtClean="0"/>
              <a:t>dL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Hematology Normal Values for Horses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WBC</a:t>
            </a:r>
            <a:r>
              <a:rPr lang="en-US" dirty="0" smtClean="0"/>
              <a:t> 5,500- 12,500 /cubic mm</a:t>
            </a:r>
          </a:p>
          <a:p>
            <a:pPr>
              <a:buNone/>
            </a:pPr>
            <a:r>
              <a:rPr lang="en-US" b="1" dirty="0" smtClean="0"/>
              <a:t>Platelets</a:t>
            </a:r>
            <a:r>
              <a:rPr lang="en-US" dirty="0" smtClean="0"/>
              <a:t> 100,000-600,000 /cubic mm </a:t>
            </a:r>
          </a:p>
          <a:p>
            <a:pPr>
              <a:buNone/>
            </a:pPr>
            <a:r>
              <a:rPr lang="en-US" b="1" dirty="0" smtClean="0"/>
              <a:t>Segmented </a:t>
            </a:r>
            <a:r>
              <a:rPr lang="en-US" b="1" dirty="0" err="1" smtClean="0"/>
              <a:t>Neutrophil</a:t>
            </a:r>
            <a:r>
              <a:rPr lang="en-US" b="1" dirty="0" smtClean="0"/>
              <a:t> </a:t>
            </a:r>
            <a:r>
              <a:rPr lang="en-US" dirty="0" smtClean="0"/>
              <a:t>2700 - 6700/cubic mm or 30 - 65% </a:t>
            </a:r>
          </a:p>
          <a:p>
            <a:pPr>
              <a:buNone/>
            </a:pPr>
            <a:r>
              <a:rPr lang="en-US" b="1" dirty="0" smtClean="0"/>
              <a:t>RBC</a:t>
            </a:r>
            <a:r>
              <a:rPr lang="en-US" dirty="0" smtClean="0"/>
              <a:t> 6,500,000-12,500,000 /cubic mm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Bands</a:t>
            </a:r>
            <a:r>
              <a:rPr lang="en-US" dirty="0" smtClean="0"/>
              <a:t> 0-100 /cubic mm or 0-2% </a:t>
            </a:r>
          </a:p>
          <a:p>
            <a:pPr>
              <a:buNone/>
            </a:pPr>
            <a:r>
              <a:rPr lang="en-US" b="1" dirty="0" smtClean="0"/>
              <a:t>MCV</a:t>
            </a:r>
            <a:r>
              <a:rPr lang="en-US" dirty="0" smtClean="0"/>
              <a:t> 34-58 fl </a:t>
            </a:r>
          </a:p>
          <a:p>
            <a:pPr>
              <a:buNone/>
            </a:pPr>
            <a:r>
              <a:rPr lang="en-US" b="1" dirty="0" smtClean="0"/>
              <a:t>Lymphocyte</a:t>
            </a:r>
            <a:r>
              <a:rPr lang="en-US" dirty="0" smtClean="0"/>
              <a:t> 1500-5500 / cubic mm or 25-70%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/>
              <a:t>Hemoglobin</a:t>
            </a:r>
            <a:r>
              <a:rPr lang="en-US" dirty="0" smtClean="0"/>
              <a:t> 11 -19 g/</a:t>
            </a:r>
            <a:r>
              <a:rPr lang="en-US" dirty="0" err="1" smtClean="0"/>
              <a:t>dL</a:t>
            </a:r>
            <a:endParaRPr lang="en-US" dirty="0"/>
          </a:p>
          <a:p>
            <a:pPr>
              <a:buNone/>
            </a:pPr>
            <a:r>
              <a:rPr lang="en-US" b="1" dirty="0" err="1" smtClean="0"/>
              <a:t>Monocyte</a:t>
            </a:r>
            <a:r>
              <a:rPr lang="en-US" dirty="0" smtClean="0"/>
              <a:t> 0 - 800 /cubic mm or 0.5 -7% </a:t>
            </a:r>
          </a:p>
          <a:p>
            <a:pPr>
              <a:buNone/>
            </a:pPr>
            <a:r>
              <a:rPr lang="en-US" b="1" dirty="0" smtClean="0"/>
              <a:t>PCV</a:t>
            </a:r>
            <a:r>
              <a:rPr lang="en-US" dirty="0" smtClean="0"/>
              <a:t> 32 - 52 % </a:t>
            </a:r>
          </a:p>
          <a:p>
            <a:pPr>
              <a:buNone/>
            </a:pPr>
            <a:r>
              <a:rPr lang="en-US" b="1" dirty="0" err="1" smtClean="0"/>
              <a:t>Eosinophil</a:t>
            </a:r>
            <a:r>
              <a:rPr lang="en-US" dirty="0" smtClean="0"/>
              <a:t> 0- 925 / cubic mm or 0 -11% </a:t>
            </a:r>
          </a:p>
          <a:p>
            <a:pPr>
              <a:buNone/>
            </a:pPr>
            <a:r>
              <a:rPr lang="en-US" b="1" dirty="0" smtClean="0"/>
              <a:t>ACL Fibrinogen </a:t>
            </a:r>
            <a:r>
              <a:rPr lang="en-US" dirty="0" smtClean="0"/>
              <a:t>150 - 375 mg/ </a:t>
            </a:r>
            <a:r>
              <a:rPr lang="en-US" dirty="0" err="1" smtClean="0"/>
              <a:t>dL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 err="1" smtClean="0"/>
              <a:t>Basophil</a:t>
            </a:r>
            <a:r>
              <a:rPr lang="en-US" dirty="0" smtClean="0"/>
              <a:t> 0-170 / cubic mm or 0-3% </a:t>
            </a:r>
          </a:p>
          <a:p>
            <a:pPr>
              <a:buNone/>
            </a:pPr>
            <a:r>
              <a:rPr lang="en-US" b="1" dirty="0" smtClean="0"/>
              <a:t>Fibrinogen (Miller) </a:t>
            </a:r>
            <a:r>
              <a:rPr lang="en-US" dirty="0" smtClean="0"/>
              <a:t>200 - 450 mg/</a:t>
            </a:r>
            <a:r>
              <a:rPr lang="en-US" dirty="0" err="1" smtClean="0"/>
              <a:t>dL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372</Words>
  <Application>Microsoft Macintosh PowerPoint</Application>
  <PresentationFormat>On-screen Show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Equine Pathology</vt:lpstr>
      <vt:lpstr>Normal equine RBC</vt:lpstr>
      <vt:lpstr>Clinical Chemistry Normal Values for Horses </vt:lpstr>
      <vt:lpstr>Hematology Normal Values for Horses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Equine Pathology</dc:title>
  <dc:creator>alberto</dc:creator>
  <cp:lastModifiedBy>Marsha Brantley</cp:lastModifiedBy>
  <cp:revision>3</cp:revision>
  <dcterms:created xsi:type="dcterms:W3CDTF">2010-02-15T17:00:09Z</dcterms:created>
  <dcterms:modified xsi:type="dcterms:W3CDTF">2016-02-14T17:28:07Z</dcterms:modified>
</cp:coreProperties>
</file>