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68983-019A-4C3D-8A59-3601999B2BBE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C4D82-A955-46A9-AE86-ED72F71B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6871C1-A164-4ED5-864C-D60262D7E83B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8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9D1EC9-CD82-46DA-9C65-065F90A3055B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EDAE99-5672-4CC9-94BC-1880FCC3C3E2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0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925BE0-4D92-442A-9A9A-D847D132EA05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88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488974-F19D-4F3D-B48E-17336A570B4D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0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2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1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6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6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1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5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6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6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1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8860F-647C-46F5-AAE9-FFDA5FCCB811}" type="datetimeFigureOut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2/15/2016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84CA1E-F246-4731-86E0-9A04B6FFA3AF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477000"/>
            <a:ext cx="1219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235200" algn="l"/>
              </a:tabLst>
              <a:defRPr/>
            </a:pPr>
            <a:r>
              <a:rPr lang="en-US" sz="10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Copyright © 2012, 2006 by Mosby, Inc., an affiliate of Elsevier Inc. All rights reserved.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10261600" y="6477001"/>
            <a:ext cx="1524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002079D-82D6-4D25-94A1-C088B504C8BB}" type="slidenum">
              <a:rPr lang="en-US" sz="10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1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609600"/>
            <a:ext cx="7772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Caslick</a:t>
            </a:r>
            <a:r>
              <a:rPr lang="en-US" dirty="0" smtClean="0"/>
              <a:t> (</a:t>
            </a:r>
            <a:r>
              <a:rPr lang="en-US" dirty="0" err="1" smtClean="0"/>
              <a:t>Pneumovagina</a:t>
            </a:r>
            <a:r>
              <a:rPr lang="en-US" dirty="0" smtClean="0"/>
              <a:t> Repair)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895600" y="1828800"/>
            <a:ext cx="7772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Reasons</a:t>
            </a:r>
          </a:p>
          <a:p>
            <a:pPr lvl="1" eaLnBrk="1" hangingPunct="1"/>
            <a:r>
              <a:rPr lang="en-US" dirty="0" smtClean="0"/>
              <a:t>Prevents involuntary aspiration of air into the vagina.</a:t>
            </a:r>
          </a:p>
          <a:p>
            <a:pPr eaLnBrk="1" hangingPunct="1"/>
            <a:r>
              <a:rPr lang="en-US" dirty="0" smtClean="0"/>
              <a:t>Causes</a:t>
            </a:r>
          </a:p>
          <a:p>
            <a:pPr lvl="1" eaLnBrk="1" hangingPunct="1"/>
            <a:r>
              <a:rPr lang="en-US" dirty="0" smtClean="0"/>
              <a:t>Poor conformation</a:t>
            </a:r>
          </a:p>
          <a:p>
            <a:pPr lvl="1" eaLnBrk="1" hangingPunct="1"/>
            <a:r>
              <a:rPr lang="en-US" dirty="0" smtClean="0"/>
              <a:t>Injury, breeding, foaling</a:t>
            </a:r>
          </a:p>
        </p:txBody>
      </p:sp>
    </p:spTree>
    <p:extLst>
      <p:ext uri="{BB962C8B-B14F-4D97-AF65-F5344CB8AC3E}">
        <p14:creationId xmlns:p14="http://schemas.microsoft.com/office/powerpoint/2010/main" val="19322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008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1600" y="781050"/>
            <a:ext cx="6908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35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9144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General Anesthesia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981200"/>
            <a:ext cx="7772400" cy="4724400"/>
          </a:xfrm>
        </p:spPr>
        <p:txBody>
          <a:bodyPr/>
          <a:lstStyle/>
          <a:p>
            <a:pPr eaLnBrk="1" hangingPunct="1"/>
            <a:r>
              <a:rPr lang="en-GB" dirty="0" smtClean="0"/>
              <a:t>Induction</a:t>
            </a:r>
          </a:p>
          <a:p>
            <a:pPr lvl="1" eaLnBrk="1" hangingPunct="1"/>
            <a:r>
              <a:rPr lang="en-GB" dirty="0" smtClean="0"/>
              <a:t>Commonly use injectable drugs, as well as for maintenance </a:t>
            </a:r>
            <a:endParaRPr lang="en-US" dirty="0" smtClean="0"/>
          </a:p>
          <a:p>
            <a:pPr lvl="1" eaLnBrk="1" hangingPunct="1"/>
            <a:r>
              <a:rPr lang="en-GB" dirty="0" smtClean="0"/>
              <a:t>Injectable drugs and maintenance with gas </a:t>
            </a:r>
            <a:r>
              <a:rPr lang="en-GB" dirty="0" err="1" smtClean="0"/>
              <a:t>anesthesia</a:t>
            </a:r>
            <a:endParaRPr lang="en-US" dirty="0" smtClean="0"/>
          </a:p>
          <a:p>
            <a:pPr lvl="1" eaLnBrk="1" hangingPunct="1"/>
            <a:r>
              <a:rPr lang="en-GB" dirty="0" smtClean="0"/>
              <a:t>Induction with gas </a:t>
            </a:r>
            <a:r>
              <a:rPr lang="en-GB" dirty="0" err="1" smtClean="0"/>
              <a:t>anesthesia</a:t>
            </a:r>
            <a:r>
              <a:rPr lang="en-GB" dirty="0" smtClean="0"/>
              <a:t> and maintenance with gas </a:t>
            </a:r>
            <a:r>
              <a:rPr lang="en-GB" dirty="0" err="1" smtClean="0"/>
              <a:t>anesthesia</a:t>
            </a:r>
            <a:r>
              <a:rPr lang="en-GB" dirty="0" smtClean="0"/>
              <a:t> (</a:t>
            </a:r>
            <a:r>
              <a:rPr lang="en-GB" dirty="0" err="1" smtClean="0"/>
              <a:t>Isoflurane</a:t>
            </a:r>
            <a:r>
              <a:rPr lang="en-GB" dirty="0" smtClean="0"/>
              <a:t>) foals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29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General Anesthesia (cont’d)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895600" y="1905000"/>
            <a:ext cx="7772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Intubation </a:t>
            </a:r>
          </a:p>
          <a:p>
            <a:pPr lvl="1" eaLnBrk="1" hangingPunct="1">
              <a:buSzTx/>
            </a:pPr>
            <a:r>
              <a:rPr lang="en-US" dirty="0" err="1" smtClean="0"/>
              <a:t>Orotracheal</a:t>
            </a:r>
            <a:endParaRPr lang="en-US" dirty="0" smtClean="0"/>
          </a:p>
          <a:p>
            <a:pPr lvl="1" eaLnBrk="1" hangingPunct="1">
              <a:buSzTx/>
            </a:pPr>
            <a:r>
              <a:rPr lang="en-US" dirty="0" err="1" smtClean="0"/>
              <a:t>Nasotracheal</a:t>
            </a:r>
            <a:r>
              <a:rPr lang="en-US" dirty="0" smtClean="0"/>
              <a:t> </a:t>
            </a:r>
          </a:p>
          <a:p>
            <a:pPr lvl="1" eaLnBrk="1" hangingPunct="1">
              <a:buSzTx/>
            </a:pPr>
            <a:r>
              <a:rPr lang="en-US" dirty="0" smtClean="0"/>
              <a:t>Direct tracheal intubation</a:t>
            </a:r>
          </a:p>
          <a:p>
            <a:pPr lvl="1" eaLnBrk="1" hangingPunct="1">
              <a:buSzTx/>
            </a:pPr>
            <a:r>
              <a:rPr lang="en-US" dirty="0" smtClean="0"/>
              <a:t>Tracheotomy</a:t>
            </a:r>
          </a:p>
        </p:txBody>
      </p:sp>
    </p:spTree>
    <p:extLst>
      <p:ext uri="{BB962C8B-B14F-4D97-AF65-F5344CB8AC3E}">
        <p14:creationId xmlns:p14="http://schemas.microsoft.com/office/powerpoint/2010/main" val="5995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7620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General Anesthesia (cont’d)</a:t>
            </a:r>
          </a:p>
        </p:txBody>
      </p:sp>
      <p:pic>
        <p:nvPicPr>
          <p:cNvPr id="22531" name="Picture 5" descr="008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6275" y="2444750"/>
            <a:ext cx="40830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UNF8-2-9780323077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1" y="2133601"/>
            <a:ext cx="32035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50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008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20800"/>
            <a:ext cx="7620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71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008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00" y="838200"/>
            <a:ext cx="56896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85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008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3100" y="762000"/>
            <a:ext cx="57658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13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008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800" y="898525"/>
            <a:ext cx="72644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3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4572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General Anesthesia (cont’d)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752600"/>
            <a:ext cx="7772400" cy="4724400"/>
          </a:xfrm>
        </p:spPr>
        <p:txBody>
          <a:bodyPr/>
          <a:lstStyle/>
          <a:p>
            <a:pPr eaLnBrk="1" hangingPunct="1"/>
            <a:r>
              <a:rPr lang="en-GB" dirty="0" smtClean="0"/>
              <a:t>What to monitor </a:t>
            </a:r>
            <a:endParaRPr lang="en-US" dirty="0" smtClean="0"/>
          </a:p>
          <a:p>
            <a:pPr lvl="1" eaLnBrk="1" hangingPunct="1">
              <a:buSzTx/>
            </a:pPr>
            <a:r>
              <a:rPr lang="en-GB" dirty="0" smtClean="0"/>
              <a:t>Temperature</a:t>
            </a:r>
          </a:p>
          <a:p>
            <a:pPr lvl="1" eaLnBrk="1" hangingPunct="1">
              <a:buSzTx/>
            </a:pPr>
            <a:r>
              <a:rPr lang="en-GB" dirty="0" smtClean="0"/>
              <a:t>Pulse rate and rhythm</a:t>
            </a:r>
          </a:p>
          <a:p>
            <a:pPr lvl="1" eaLnBrk="1" hangingPunct="1">
              <a:buSzTx/>
            </a:pPr>
            <a:r>
              <a:rPr lang="en-GB" dirty="0" smtClean="0"/>
              <a:t>Respiratory rate and depth</a:t>
            </a:r>
          </a:p>
          <a:p>
            <a:pPr lvl="1" eaLnBrk="1" hangingPunct="1">
              <a:buSzTx/>
            </a:pPr>
            <a:r>
              <a:rPr lang="en-GB" dirty="0" smtClean="0"/>
              <a:t>Capillary refill time</a:t>
            </a:r>
          </a:p>
          <a:p>
            <a:pPr lvl="1" eaLnBrk="1" hangingPunct="1">
              <a:buSzTx/>
            </a:pPr>
            <a:r>
              <a:rPr lang="en-GB" dirty="0" smtClean="0"/>
              <a:t>Mucous membrane </a:t>
            </a:r>
            <a:r>
              <a:rPr lang="en-GB" dirty="0" err="1" smtClean="0"/>
              <a:t>color</a:t>
            </a:r>
            <a:endParaRPr lang="en-GB" dirty="0" smtClean="0"/>
          </a:p>
          <a:p>
            <a:pPr lvl="1" eaLnBrk="1" hangingPunct="1">
              <a:buSzTx/>
            </a:pPr>
            <a:r>
              <a:rPr lang="en-GB" dirty="0" smtClean="0"/>
              <a:t>ECG</a:t>
            </a:r>
          </a:p>
          <a:p>
            <a:pPr lvl="1" eaLnBrk="1" hangingPunct="1">
              <a:buSzTx/>
            </a:pPr>
            <a:r>
              <a:rPr lang="en-GB" dirty="0" smtClean="0"/>
              <a:t>Blood pressure </a:t>
            </a:r>
          </a:p>
          <a:p>
            <a:pPr lvl="1" eaLnBrk="1" hangingPunct="1">
              <a:buSzTx/>
            </a:pPr>
            <a:r>
              <a:rPr lang="en-GB" dirty="0" smtClean="0"/>
              <a:t>Oxygenation/ventilation</a:t>
            </a:r>
          </a:p>
          <a:p>
            <a:pPr lvl="1" eaLnBrk="1" hangingPunct="1">
              <a:buSzTx/>
            </a:pPr>
            <a:r>
              <a:rPr lang="en-GB" dirty="0" smtClean="0"/>
              <a:t>Depth of </a:t>
            </a:r>
            <a:r>
              <a:rPr lang="en-GB" dirty="0" err="1" smtClean="0"/>
              <a:t>anesthesia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5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533400"/>
            <a:ext cx="7772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General Anesthesia (speculum)</a:t>
            </a:r>
          </a:p>
        </p:txBody>
      </p:sp>
      <p:pic>
        <p:nvPicPr>
          <p:cNvPr id="28675" name="Picture 4" descr="008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700" y="1860550"/>
            <a:ext cx="63246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43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457200"/>
            <a:ext cx="7772400" cy="1066800"/>
          </a:xfrm>
        </p:spPr>
        <p:txBody>
          <a:bodyPr/>
          <a:lstStyle/>
          <a:p>
            <a:pPr eaLnBrk="1" hangingPunct="1"/>
            <a:r>
              <a:rPr lang="en-US" sz="3600" dirty="0" err="1"/>
              <a:t>Caslick</a:t>
            </a:r>
            <a:r>
              <a:rPr lang="en-US" sz="3600" dirty="0"/>
              <a:t> (</a:t>
            </a:r>
            <a:r>
              <a:rPr lang="en-US" sz="3600" dirty="0" err="1"/>
              <a:t>Pneumovagina</a:t>
            </a:r>
            <a:r>
              <a:rPr lang="en-US" sz="3600" dirty="0"/>
              <a:t> Repair) (cont’d)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828800"/>
            <a:ext cx="7772400" cy="47244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800" dirty="0"/>
              <a:t>Horses that need </a:t>
            </a:r>
            <a:r>
              <a:rPr lang="en-US" sz="2800" dirty="0" err="1"/>
              <a:t>Caslick</a:t>
            </a:r>
            <a:endParaRPr lang="en-US" sz="2800" dirty="0"/>
          </a:p>
          <a:p>
            <a:pPr lvl="2" eaLnBrk="1" hangingPunct="1">
              <a:defRPr/>
            </a:pPr>
            <a:r>
              <a:rPr lang="en-US" sz="2400" dirty="0"/>
              <a:t>Old thin mares with sunken anuses</a:t>
            </a:r>
          </a:p>
          <a:p>
            <a:pPr lvl="2" eaLnBrk="1" hangingPunct="1">
              <a:defRPr/>
            </a:pPr>
            <a:r>
              <a:rPr lang="en-US" sz="2400" dirty="0"/>
              <a:t>Racing mares that aspirate air</a:t>
            </a:r>
          </a:p>
          <a:p>
            <a:pPr lvl="2" eaLnBrk="1" hangingPunct="1">
              <a:defRPr/>
            </a:pPr>
            <a:r>
              <a:rPr lang="en-US" sz="2400" dirty="0"/>
              <a:t>Breeding mares</a:t>
            </a:r>
          </a:p>
          <a:p>
            <a:pPr lvl="2" eaLnBrk="1" hangingPunct="1">
              <a:defRPr/>
            </a:pPr>
            <a:r>
              <a:rPr lang="en-US" sz="2400" dirty="0"/>
              <a:t>Mares foaling</a:t>
            </a:r>
          </a:p>
          <a:p>
            <a:pPr lvl="1" eaLnBrk="1" hangingPunct="1">
              <a:defRPr/>
            </a:pPr>
            <a:r>
              <a:rPr lang="en-US" sz="2800" dirty="0"/>
              <a:t>AX</a:t>
            </a:r>
          </a:p>
          <a:p>
            <a:pPr lvl="2" eaLnBrk="1" hangingPunct="1">
              <a:defRPr/>
            </a:pPr>
            <a:r>
              <a:rPr lang="en-US" sz="2400" dirty="0"/>
              <a:t>Tranquilize</a:t>
            </a:r>
          </a:p>
          <a:p>
            <a:pPr lvl="2" eaLnBrk="1" hangingPunct="1">
              <a:defRPr/>
            </a:pPr>
            <a:r>
              <a:rPr lang="en-US" sz="2400" dirty="0"/>
              <a:t>Local ax: Vulva region</a:t>
            </a: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3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228600"/>
            <a:ext cx="7772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General Anesthesia (</a:t>
            </a:r>
            <a:r>
              <a:rPr lang="en-US" sz="3600" dirty="0"/>
              <a:t>size of tube p#281</a:t>
            </a:r>
            <a:r>
              <a:rPr lang="en-US" dirty="0" smtClean="0"/>
              <a:t>)</a:t>
            </a:r>
          </a:p>
        </p:txBody>
      </p:sp>
      <p:pic>
        <p:nvPicPr>
          <p:cNvPr id="29699" name="Picture 4" descr="008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3406" y="1477027"/>
            <a:ext cx="5188147" cy="459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90244" y="2088830"/>
            <a:ext cx="5450481" cy="408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008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301" y="901700"/>
            <a:ext cx="4187825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76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General Anesthesia</a:t>
            </a: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mtClean="0"/>
              <a:t>(cont’d)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76400"/>
            <a:ext cx="7772400" cy="4724400"/>
          </a:xfrm>
        </p:spPr>
        <p:txBody>
          <a:bodyPr/>
          <a:lstStyle/>
          <a:p>
            <a:pPr eaLnBrk="1" hangingPunct="1"/>
            <a:r>
              <a:rPr lang="en-US" smtClean="0"/>
              <a:t>Rolling the patient</a:t>
            </a:r>
            <a:endParaRPr lang="en-US" sz="3200"/>
          </a:p>
          <a:p>
            <a:pPr lvl="1" eaLnBrk="1" hangingPunct="1"/>
            <a:r>
              <a:rPr lang="en-US" smtClean="0"/>
              <a:t>The down lung often partially collapses</a:t>
            </a:r>
          </a:p>
          <a:p>
            <a:pPr lvl="1" eaLnBrk="1" hangingPunct="1"/>
            <a:r>
              <a:rPr lang="en-US" smtClean="0"/>
              <a:t>Roll slowly</a:t>
            </a:r>
          </a:p>
          <a:p>
            <a:pPr eaLnBrk="1" hangingPunct="1"/>
            <a:r>
              <a:rPr lang="en-US" smtClean="0"/>
              <a:t>Control of bleeding</a:t>
            </a:r>
            <a:r>
              <a:rPr lang="en-US" sz="3200"/>
              <a:t> 	</a:t>
            </a:r>
          </a:p>
          <a:p>
            <a:pPr lvl="1" eaLnBrk="1" hangingPunct="1"/>
            <a:r>
              <a:rPr lang="en-US" smtClean="0"/>
              <a:t>Tourniquet</a:t>
            </a:r>
          </a:p>
          <a:p>
            <a:pPr lvl="1" eaLnBrk="1" hangingPunct="1"/>
            <a:r>
              <a:rPr lang="en-US" smtClean="0"/>
              <a:t>Esmarch bandage</a:t>
            </a:r>
          </a:p>
        </p:txBody>
      </p:sp>
    </p:spTree>
    <p:extLst>
      <p:ext uri="{BB962C8B-B14F-4D97-AF65-F5344CB8AC3E}">
        <p14:creationId xmlns:p14="http://schemas.microsoft.com/office/powerpoint/2010/main" val="35314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5334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Anesthesia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/>
              <a:t>(cont’d)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76400"/>
            <a:ext cx="77724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Recovery</a:t>
            </a:r>
          </a:p>
          <a:p>
            <a:pPr lvl="1" eaLnBrk="1" hangingPunct="1"/>
            <a:r>
              <a:rPr lang="en-GB" dirty="0" smtClean="0"/>
              <a:t>Lateral </a:t>
            </a:r>
            <a:r>
              <a:rPr lang="en-GB" dirty="0" err="1" smtClean="0"/>
              <a:t>recumbency</a:t>
            </a:r>
            <a:endParaRPr lang="en-US" dirty="0" smtClean="0"/>
          </a:p>
          <a:p>
            <a:pPr lvl="1" eaLnBrk="1" hangingPunct="1"/>
            <a:r>
              <a:rPr lang="en-GB" dirty="0" smtClean="0"/>
              <a:t>Do not encourage the patient to try to stand before the drugs have had sufficient time to wear off</a:t>
            </a:r>
          </a:p>
          <a:p>
            <a:pPr lvl="1" eaLnBrk="1" hangingPunct="1"/>
            <a:r>
              <a:rPr lang="en-GB" dirty="0" smtClean="0"/>
              <a:t>Avoid external stimuli </a:t>
            </a:r>
          </a:p>
          <a:p>
            <a:pPr lvl="1" eaLnBrk="1" hangingPunct="1"/>
            <a:r>
              <a:rPr lang="en-GB" dirty="0" smtClean="0"/>
              <a:t>Do not allow to eat or drink immediately</a:t>
            </a:r>
          </a:p>
          <a:p>
            <a:pPr lvl="2" eaLnBrk="1" hangingPunct="1">
              <a:buSzPct val="80000"/>
            </a:pPr>
            <a:r>
              <a:rPr lang="en-GB" dirty="0" smtClean="0"/>
              <a:t>Provide water first</a:t>
            </a:r>
          </a:p>
          <a:p>
            <a:pPr lvl="1" eaLnBrk="1" hangingPunct="1"/>
            <a:r>
              <a:rPr lang="en-GB" dirty="0" smtClean="0"/>
              <a:t>Supplemental oxygen </a:t>
            </a:r>
            <a:endParaRPr lang="en-US" dirty="0" smtClean="0"/>
          </a:p>
          <a:p>
            <a:pPr lvl="1" eaLnBrk="1" hangingPunct="1"/>
            <a:r>
              <a:rPr lang="en-GB" dirty="0" err="1" smtClean="0"/>
              <a:t>Extubate</a:t>
            </a:r>
            <a:r>
              <a:rPr lang="en-GB" dirty="0" smtClean="0"/>
              <a:t> horse until attempts to swallow are made</a:t>
            </a:r>
          </a:p>
          <a:p>
            <a:pPr lvl="1" eaLnBrk="1" hangingPunct="1"/>
            <a:r>
              <a:rPr lang="en-US" dirty="0" smtClean="0"/>
              <a:t>Assistance to stand may be necessary</a:t>
            </a:r>
          </a:p>
          <a:p>
            <a:pPr lvl="1" eaLnBrk="1" hangingPunct="1"/>
            <a:r>
              <a:rPr lang="en-US" dirty="0" smtClean="0"/>
              <a:t>Two people typically stay with foals</a:t>
            </a:r>
          </a:p>
        </p:txBody>
      </p:sp>
    </p:spTree>
    <p:extLst>
      <p:ext uri="{BB962C8B-B14F-4D97-AF65-F5344CB8AC3E}">
        <p14:creationId xmlns:p14="http://schemas.microsoft.com/office/powerpoint/2010/main" val="27762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008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1"/>
            <a:ext cx="3276600" cy="410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008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7800" y="838200"/>
            <a:ext cx="66802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52850"/>
            <a:ext cx="23812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6096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Abdominal Surgery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828800"/>
            <a:ext cx="7772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Ventral midline incision</a:t>
            </a:r>
          </a:p>
          <a:p>
            <a:pPr eaLnBrk="1" hangingPunct="1"/>
            <a:r>
              <a:rPr lang="en-US" dirty="0" smtClean="0"/>
              <a:t>Clip </a:t>
            </a:r>
          </a:p>
          <a:p>
            <a:pPr lvl="1" eaLnBrk="1" hangingPunct="1"/>
            <a:r>
              <a:rPr lang="en-US" dirty="0" err="1" smtClean="0"/>
              <a:t>Xiphoid</a:t>
            </a:r>
            <a:r>
              <a:rPr lang="en-US" dirty="0" smtClean="0"/>
              <a:t> to the udder/prepuce and laterally to each flank fold</a:t>
            </a:r>
          </a:p>
          <a:p>
            <a:pPr eaLnBrk="1" hangingPunct="1"/>
            <a:r>
              <a:rPr lang="en-US" dirty="0" smtClean="0"/>
              <a:t>Purse-string suture or place several towel clamps to close the prepuce</a:t>
            </a:r>
          </a:p>
          <a:p>
            <a:pPr lvl="1" eaLnBrk="1" hangingPunct="1"/>
            <a:r>
              <a:rPr lang="en-US" dirty="0" smtClean="0"/>
              <a:t>Pack with 4 × 4 gauze</a:t>
            </a:r>
          </a:p>
        </p:txBody>
      </p:sp>
    </p:spTree>
    <p:extLst>
      <p:ext uri="{BB962C8B-B14F-4D97-AF65-F5344CB8AC3E}">
        <p14:creationId xmlns:p14="http://schemas.microsoft.com/office/powerpoint/2010/main" val="12248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008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1489" y="736600"/>
            <a:ext cx="3629025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1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008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9214" y="698500"/>
            <a:ext cx="7013575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1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008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0" y="639764"/>
            <a:ext cx="61976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04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008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914" y="885826"/>
            <a:ext cx="59721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7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762000"/>
            <a:ext cx="7772400" cy="1066800"/>
          </a:xfrm>
        </p:spPr>
        <p:txBody>
          <a:bodyPr/>
          <a:lstStyle/>
          <a:p>
            <a:pPr eaLnBrk="1" hangingPunct="1"/>
            <a:r>
              <a:rPr lang="en-US" sz="3600" dirty="0" err="1"/>
              <a:t>Caslick</a:t>
            </a:r>
            <a:r>
              <a:rPr lang="en-US" sz="3600" dirty="0"/>
              <a:t> (</a:t>
            </a:r>
            <a:r>
              <a:rPr lang="en-US" sz="3600" dirty="0" err="1"/>
              <a:t>Pneumovagina</a:t>
            </a:r>
            <a:r>
              <a:rPr lang="en-US" sz="3600" dirty="0"/>
              <a:t> Repair) (cont’d)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2133600"/>
            <a:ext cx="7772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Preparation</a:t>
            </a:r>
          </a:p>
          <a:p>
            <a:pPr lvl="1" eaLnBrk="1" hangingPunct="1"/>
            <a:r>
              <a:rPr lang="en-US" dirty="0" smtClean="0"/>
              <a:t>Remove feces from rectum</a:t>
            </a:r>
          </a:p>
          <a:p>
            <a:pPr lvl="1" eaLnBrk="1" hangingPunct="1"/>
            <a:r>
              <a:rPr lang="en-US" dirty="0" smtClean="0"/>
              <a:t>Tail bandage (keep out of the way)</a:t>
            </a:r>
          </a:p>
          <a:p>
            <a:pPr lvl="1" eaLnBrk="1" hangingPunct="1"/>
            <a:r>
              <a:rPr lang="en-US" dirty="0" smtClean="0"/>
              <a:t>Scrub region and rinse thoroughly</a:t>
            </a:r>
          </a:p>
          <a:p>
            <a:pPr lvl="1" eaLnBrk="1" hangingPunct="1"/>
            <a:r>
              <a:rPr lang="en-US" dirty="0" smtClean="0"/>
              <a:t>Use nonirritating scrub and 4 × 4 gauze</a:t>
            </a:r>
          </a:p>
        </p:txBody>
      </p:sp>
    </p:spTree>
    <p:extLst>
      <p:ext uri="{BB962C8B-B14F-4D97-AF65-F5344CB8AC3E}">
        <p14:creationId xmlns:p14="http://schemas.microsoft.com/office/powerpoint/2010/main" val="37843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609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600" dirty="0" err="1"/>
              <a:t>Caslick</a:t>
            </a:r>
            <a:r>
              <a:rPr lang="en-US" sz="3600" dirty="0"/>
              <a:t> (</a:t>
            </a:r>
            <a:r>
              <a:rPr lang="en-US" sz="3600" dirty="0" err="1"/>
              <a:t>Pneumovagina</a:t>
            </a:r>
            <a:r>
              <a:rPr lang="en-US" sz="3600" dirty="0"/>
              <a:t> Repair) (cont’d)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905000"/>
            <a:ext cx="5867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Procedure</a:t>
            </a:r>
          </a:p>
          <a:p>
            <a:pPr lvl="1" eaLnBrk="1" hangingPunct="1"/>
            <a:r>
              <a:rPr lang="en-US" dirty="0" smtClean="0"/>
              <a:t>Remove a ribbon of mucosa tissue about 3 mm wide from each edge of the vulva labium (lips of vulva); done with tissue scissors.</a:t>
            </a:r>
          </a:p>
          <a:p>
            <a:pPr lvl="1" eaLnBrk="1" hangingPunct="1"/>
            <a:r>
              <a:rPr lang="en-US" dirty="0" smtClean="0"/>
              <a:t>Cut halfway down or as much as two thirds the length of the vulva.</a:t>
            </a:r>
          </a:p>
          <a:p>
            <a:pPr lvl="1" eaLnBrk="1" hangingPunct="1"/>
            <a:r>
              <a:rPr lang="en-US" dirty="0" smtClean="0"/>
              <a:t>Close raw edges together using a simple interrupted pattern.</a:t>
            </a:r>
          </a:p>
          <a:p>
            <a:pPr lvl="1" eaLnBrk="1" hangingPunct="1"/>
            <a:r>
              <a:rPr lang="en-US" dirty="0" smtClean="0"/>
              <a:t>Use </a:t>
            </a:r>
            <a:r>
              <a:rPr lang="en-US" dirty="0" err="1" smtClean="0"/>
              <a:t>nonabsorbable</a:t>
            </a:r>
            <a:r>
              <a:rPr lang="en-US" dirty="0" smtClean="0"/>
              <a:t> or absorbable sutures.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0242" name="Picture 2" descr="http://unicorn.wereanimal.net/Kondor/Animals/Horse/Photo/Mare/J-L/j_mar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1" y="2286001"/>
            <a:ext cx="2612465" cy="391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48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008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400" y="1371600"/>
            <a:ext cx="75692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67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/>
              <a:t>Caslick</a:t>
            </a:r>
            <a:r>
              <a:rPr lang="en-US" sz="3600" dirty="0"/>
              <a:t> (</a:t>
            </a:r>
            <a:r>
              <a:rPr lang="en-US" sz="3600" dirty="0" err="1"/>
              <a:t>Pneumovagina</a:t>
            </a:r>
            <a:r>
              <a:rPr lang="en-US" sz="3600" dirty="0"/>
              <a:t> Repair)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/>
              <a:t>(cont’d)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76400"/>
            <a:ext cx="7772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Postoperative care</a:t>
            </a:r>
          </a:p>
          <a:p>
            <a:pPr lvl="1" eaLnBrk="1" hangingPunct="1"/>
            <a:r>
              <a:rPr lang="en-US" dirty="0" smtClean="0"/>
              <a:t>Remove sutures in 7 to 10 days.</a:t>
            </a:r>
          </a:p>
          <a:p>
            <a:pPr lvl="1" eaLnBrk="1" hangingPunct="1"/>
            <a:r>
              <a:rPr lang="en-US" dirty="0" smtClean="0"/>
              <a:t>Leave area alone until healed.</a:t>
            </a:r>
          </a:p>
          <a:p>
            <a:pPr lvl="1" eaLnBrk="1" hangingPunct="1"/>
            <a:r>
              <a:rPr lang="en-US" dirty="0" smtClean="0"/>
              <a:t>Check periodically to make sure sutures or skin is intact.</a:t>
            </a:r>
          </a:p>
          <a:p>
            <a:pPr eaLnBrk="1" hangingPunct="1"/>
            <a:r>
              <a:rPr lang="en-US" dirty="0" smtClean="0"/>
              <a:t>Complications</a:t>
            </a:r>
          </a:p>
          <a:p>
            <a:pPr lvl="1" eaLnBrk="1" hangingPunct="1"/>
            <a:r>
              <a:rPr lang="en-US" dirty="0" smtClean="0"/>
              <a:t>Sutures may tear out.</a:t>
            </a:r>
          </a:p>
          <a:p>
            <a:pPr lvl="1" eaLnBrk="1" hangingPunct="1"/>
            <a:r>
              <a:rPr lang="en-US" dirty="0" smtClean="0"/>
              <a:t>Too much tissue can be removed (hard to close); must be opened before parturition or breeding.</a:t>
            </a:r>
          </a:p>
        </p:txBody>
      </p:sp>
    </p:spTree>
    <p:extLst>
      <p:ext uri="{BB962C8B-B14F-4D97-AF65-F5344CB8AC3E}">
        <p14:creationId xmlns:p14="http://schemas.microsoft.com/office/powerpoint/2010/main" val="38271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7620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General Anesthesia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895600" y="2133600"/>
            <a:ext cx="77724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Risks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dirty="0" smtClean="0"/>
              <a:t>Prone to ventilation problems</a:t>
            </a:r>
          </a:p>
          <a:p>
            <a:pPr lvl="1" eaLnBrk="1" hangingPunct="1">
              <a:defRPr/>
            </a:pPr>
            <a:r>
              <a:rPr lang="en-US" dirty="0" smtClean="0"/>
              <a:t>Compartment syndrome. Page 276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25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UNF8-3-9780323077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3701" y="879476"/>
            <a:ext cx="383222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69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008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4" y="1009650"/>
            <a:ext cx="65055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28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444</Words>
  <Application>Microsoft Office PowerPoint</Application>
  <PresentationFormat>Widescreen</PresentationFormat>
  <Paragraphs>93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1_Office Theme</vt:lpstr>
      <vt:lpstr>Caslick (Pneumovagina Repair)</vt:lpstr>
      <vt:lpstr>Caslick (Pneumovagina Repair) (cont’d)</vt:lpstr>
      <vt:lpstr>Caslick (Pneumovagina Repair) (cont’d)</vt:lpstr>
      <vt:lpstr>Caslick (Pneumovagina Repair) (cont’d)</vt:lpstr>
      <vt:lpstr>PowerPoint Presentation</vt:lpstr>
      <vt:lpstr>Caslick (Pneumovagina Repair) (cont’d)</vt:lpstr>
      <vt:lpstr>General Anesthesia</vt:lpstr>
      <vt:lpstr>PowerPoint Presentation</vt:lpstr>
      <vt:lpstr>PowerPoint Presentation</vt:lpstr>
      <vt:lpstr>PowerPoint Presentation</vt:lpstr>
      <vt:lpstr>General Anesthesia</vt:lpstr>
      <vt:lpstr>General Anesthesia (cont’d)</vt:lpstr>
      <vt:lpstr>General Anesthesia (cont’d)</vt:lpstr>
      <vt:lpstr>PowerPoint Presentation</vt:lpstr>
      <vt:lpstr>PowerPoint Presentation</vt:lpstr>
      <vt:lpstr>PowerPoint Presentation</vt:lpstr>
      <vt:lpstr>PowerPoint Presentation</vt:lpstr>
      <vt:lpstr>General Anesthesia (cont’d)</vt:lpstr>
      <vt:lpstr>General Anesthesia (speculum)</vt:lpstr>
      <vt:lpstr>General Anesthesia (size of tube p#281)</vt:lpstr>
      <vt:lpstr>PowerPoint Presentation</vt:lpstr>
      <vt:lpstr>General Anesthesia (cont’d)</vt:lpstr>
      <vt:lpstr>General Anesthesia (cont’d)</vt:lpstr>
      <vt:lpstr>PowerPoint Presentation</vt:lpstr>
      <vt:lpstr>Abdominal Surgery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Kassy Fails</dc:creator>
  <cp:lastModifiedBy>Kassy Fails</cp:lastModifiedBy>
  <cp:revision>5</cp:revision>
  <dcterms:created xsi:type="dcterms:W3CDTF">2016-02-16T03:08:23Z</dcterms:created>
  <dcterms:modified xsi:type="dcterms:W3CDTF">2016-02-16T03:11:23Z</dcterms:modified>
</cp:coreProperties>
</file>