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87" r:id="rId3"/>
    <p:sldMasterId id="2147483699" r:id="rId4"/>
    <p:sldMasterId id="2147483711" r:id="rId5"/>
    <p:sldMasterId id="2147483723" r:id="rId6"/>
    <p:sldMasterId id="2147483735" r:id="rId7"/>
  </p:sldMasterIdLst>
  <p:notesMasterIdLst>
    <p:notesMasterId r:id="rId38"/>
  </p:notesMasterIdLst>
  <p:handoutMasterIdLst>
    <p:handoutMasterId r:id="rId39"/>
  </p:handoutMasterIdLst>
  <p:sldIdLst>
    <p:sldId id="256" r:id="rId8"/>
    <p:sldId id="332" r:id="rId9"/>
    <p:sldId id="259" r:id="rId10"/>
    <p:sldId id="260" r:id="rId11"/>
    <p:sldId id="366" r:id="rId12"/>
    <p:sldId id="358" r:id="rId13"/>
    <p:sldId id="343" r:id="rId14"/>
    <p:sldId id="359" r:id="rId15"/>
    <p:sldId id="360" r:id="rId16"/>
    <p:sldId id="261" r:id="rId17"/>
    <p:sldId id="262" r:id="rId18"/>
    <p:sldId id="362" r:id="rId19"/>
    <p:sldId id="263" r:id="rId20"/>
    <p:sldId id="379" r:id="rId21"/>
    <p:sldId id="388" r:id="rId22"/>
    <p:sldId id="389" r:id="rId23"/>
    <p:sldId id="390" r:id="rId24"/>
    <p:sldId id="367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</p:sldIdLst>
  <p:sldSz cx="9144000" cy="6858000" type="screen4x3"/>
  <p:notesSz cx="7077075" cy="9363075"/>
  <p:custDataLst>
    <p:tags r:id="rId4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1056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pos="432">
          <p15:clr>
            <a:srgbClr val="A4A3A4"/>
          </p15:clr>
        </p15:guide>
        <p15:guide id="6" pos="53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36" autoAdjust="0"/>
  </p:normalViewPr>
  <p:slideViewPr>
    <p:cSldViewPr>
      <p:cViewPr varScale="1">
        <p:scale>
          <a:sx n="112" d="100"/>
          <a:sy n="112" d="100"/>
        </p:scale>
        <p:origin x="1776" y="114"/>
      </p:cViewPr>
      <p:guideLst>
        <p:guide orient="horz" pos="4032"/>
        <p:guide orient="horz" pos="288"/>
        <p:guide orient="horz" pos="1056"/>
        <p:guide orient="horz" pos="960"/>
        <p:guide pos="432"/>
        <p:guide pos="53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5836294-AC5A-4A56-BFF8-FB4B3673AF95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348F68C-ED76-4806-8F16-605D74C9D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6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DE5EC0-DA22-4E19-B359-C196A1203FEF}" type="datetimeFigureOut">
              <a:rPr lang="en-US"/>
              <a:pPr>
                <a:defRPr/>
              </a:pPr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C7D08C-C5E1-4B00-B784-11E94ECAF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63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5B27D9A-66C2-434E-B385-D20FF97EC4AE}" type="slidenum">
              <a:rPr lang="en-US" smtClean="0">
                <a:solidFill>
                  <a:prstClr val="black"/>
                </a:solidFill>
              </a:rPr>
              <a:pPr eaLnBrk="1" hangingPunct="1"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2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968D53F-3A4F-4B24-8A07-7ECF32FE3AD0}" type="slidenum">
              <a:rPr lang="en-US" smtClean="0">
                <a:solidFill>
                  <a:prstClr val="black"/>
                </a:solidFill>
              </a:rPr>
              <a:pPr eaLnBrk="1" hangingPunct="1"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88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D0AF974-6E0A-48D9-96C9-B3CAB5C91536}" type="slidenum">
              <a:rPr lang="en-US" smtClean="0">
                <a:solidFill>
                  <a:prstClr val="black"/>
                </a:solidFill>
              </a:rPr>
              <a:pPr eaLnBrk="1" hangingPunct="1"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7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D09EDCF-9500-43CC-83A6-D7AA0E60507A}" type="slidenum">
              <a:rPr lang="en-US" smtClean="0">
                <a:solidFill>
                  <a:prstClr val="black"/>
                </a:solidFill>
              </a:rPr>
              <a:pPr eaLnBrk="1" hangingPunct="1"/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76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6B570FC-6FD2-4F73-BFB7-D90FCEFA6A81}" type="slidenum">
              <a:rPr lang="en-US" smtClean="0">
                <a:solidFill>
                  <a:prstClr val="black"/>
                </a:solidFill>
              </a:rPr>
              <a:pPr eaLnBrk="1" hangingPunct="1"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8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8283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5626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1255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5920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8330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3151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631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917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6000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7244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3841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03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84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14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38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44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9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41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99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25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19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08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61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30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424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6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378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94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88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43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008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345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52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367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5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721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38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856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668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72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24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036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353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2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467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509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418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52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738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054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198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9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72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2235200" algn="l"/>
              </a:tabLst>
              <a:defRPr/>
            </a:pPr>
            <a:r>
              <a:rPr lang="en-US"/>
              <a:t>Copyright © 2012, 2006 by Mosby, Inc., an affiliate of Elsevier Inc. All rights reserved.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7696200" y="6477000"/>
            <a:ext cx="1143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0002079D-82D6-4D25-94A1-C088B504C8BB}" type="slidenum">
              <a:rPr lang="en-US">
                <a:cs typeface="Arial" charset="0"/>
              </a:rPr>
              <a:pPr algn="r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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75000"/>
        <a:buFont typeface="Wingdings 3" pitchFamily="18" charset="2"/>
        <a:buChar char="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72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2235200" algn="l"/>
              </a:tabLst>
              <a:defRPr/>
            </a:pPr>
            <a:r>
              <a:rPr lang="en-US"/>
              <a:t>Copyright © 2012, 2006 by Mosby, Inc., an affiliate of Elsevier Inc. All rights reserved.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96200" y="6477000"/>
            <a:ext cx="1143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F647D6C9-3204-430E-B143-5A089D4DBC60}" type="slidenum">
              <a:rPr lang="en-US">
                <a:cs typeface="Arial" charset="0"/>
              </a:rPr>
              <a:pPr algn="r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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75000"/>
        <a:buFont typeface="Wingdings 3" pitchFamily="18" charset="2"/>
        <a:buChar char="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8860F-647C-46F5-AAE9-FFDA5FCCB811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4CA1E-F246-4731-86E0-9A04B6FFA3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2235200" algn="l"/>
              </a:tabLst>
              <a:defRPr/>
            </a:pPr>
            <a:r>
              <a:rPr lang="en-US"/>
              <a:t>Copyright © 2012, 2006 by Mosby, Inc., an affiliate of Elsevier Inc. All rights reserved.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7696200" y="6477000"/>
            <a:ext cx="114300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0002079D-82D6-4D25-94A1-C088B504C8BB}" type="slidenum">
              <a:rPr lang="en-US">
                <a:cs typeface="Arial" charset="0"/>
              </a:rPr>
              <a:pPr algn="r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8860F-647C-46F5-AAE9-FFDA5FCCB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4CA1E-F246-4731-86E0-9A04B6FFA3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1676400" algn="l"/>
              </a:tabLst>
              <a:defRPr/>
            </a:pPr>
            <a:r>
              <a:rPr lang="en-US" sz="750">
                <a:solidFill>
                  <a:prstClr val="black"/>
                </a:solidFill>
              </a:rPr>
              <a:t>Copyright © 2012, 2006 by Mosby, Inc., an affiliate of Elsevier Inc. All rights reserved.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7696200" y="6477002"/>
            <a:ext cx="1143000" cy="20774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0002079D-82D6-4D25-94A1-C088B504C8BB}" type="slidenum">
              <a:rPr lang="en-US" sz="750">
                <a:solidFill>
                  <a:prstClr val="black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75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9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8860F-647C-46F5-AAE9-FFDA5FCCB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4CA1E-F246-4731-86E0-9A04B6FFA3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1676400" algn="l"/>
              </a:tabLst>
              <a:defRPr/>
            </a:pPr>
            <a:r>
              <a:rPr lang="en-US" sz="750">
                <a:solidFill>
                  <a:prstClr val="black"/>
                </a:solidFill>
              </a:rPr>
              <a:t>Copyright © 2012, 2006 by Mosby, Inc., an affiliate of Elsevier Inc. All rights reserved.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7696200" y="6477002"/>
            <a:ext cx="1143000" cy="20774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0002079D-82D6-4D25-94A1-C088B504C8BB}" type="slidenum">
              <a:rPr lang="en-US" sz="750">
                <a:solidFill>
                  <a:prstClr val="black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75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8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8860F-647C-46F5-AAE9-FFDA5FCCB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4CA1E-F246-4731-86E0-9A04B6FFA3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1676400" algn="l"/>
              </a:tabLst>
              <a:defRPr/>
            </a:pPr>
            <a:r>
              <a:rPr lang="en-US" sz="750">
                <a:solidFill>
                  <a:prstClr val="black"/>
                </a:solidFill>
              </a:rPr>
              <a:t>Copyright © 2012, 2006 by Mosby, Inc., an affiliate of Elsevier Inc. All rights reserved.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7696200" y="6477002"/>
            <a:ext cx="1143000" cy="20774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0002079D-82D6-4D25-94A1-C088B504C8BB}" type="slidenum">
              <a:rPr lang="en-US" sz="750">
                <a:solidFill>
                  <a:prstClr val="black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75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6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8860F-647C-46F5-AAE9-FFDA5FCCB8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4CA1E-F246-4731-86E0-9A04B6FFA3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1676400" algn="l"/>
              </a:tabLst>
              <a:defRPr/>
            </a:pPr>
            <a:r>
              <a:rPr lang="en-US" sz="750">
                <a:solidFill>
                  <a:prstClr val="black"/>
                </a:solidFill>
              </a:rPr>
              <a:t>Copyright © 2012, 2006 by Mosby, Inc., an affiliate of Elsevier Inc. All rights reserved.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7696200" y="6477002"/>
            <a:ext cx="1143000" cy="20774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0002079D-82D6-4D25-94A1-C088B504C8BB}" type="slidenum">
              <a:rPr lang="en-US" sz="750">
                <a:solidFill>
                  <a:prstClr val="black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75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7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685800" y="31019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US" sz="3600" dirty="0" smtClean="0"/>
              <a:t>Wound Management and</a:t>
            </a:r>
          </a:p>
          <a:p>
            <a:pPr eaLnBrk="0" hangingPunct="0"/>
            <a:r>
              <a:rPr lang="en-US" sz="3600" dirty="0" smtClean="0"/>
              <a:t>Equine </a:t>
            </a:r>
            <a:r>
              <a:rPr lang="en-US" sz="3600" dirty="0"/>
              <a:t>Surgical </a:t>
            </a:r>
            <a:r>
              <a:rPr lang="en-US" sz="3600" dirty="0" smtClean="0"/>
              <a:t>Procedures</a:t>
            </a:r>
          </a:p>
          <a:p>
            <a:pPr eaLnBrk="0" hangingPunct="0"/>
            <a:endParaRPr lang="en-US" sz="3600" dirty="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endParaRPr lang="en-US" sz="4400" dirty="0">
              <a:solidFill>
                <a:schemeClr val="tx2"/>
              </a:solidFill>
            </a:endParaRPr>
          </a:p>
        </p:txBody>
      </p:sp>
      <p:sp useBgFill="1">
        <p:nvSpPr>
          <p:cNvPr id="3076" name="Rectangle 6"/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Standing Surgery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55626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Must be safe</a:t>
            </a:r>
          </a:p>
          <a:p>
            <a:pPr eaLnBrk="1" hangingPunct="1"/>
            <a:r>
              <a:rPr lang="en-GB" dirty="0" smtClean="0"/>
              <a:t>Beneficial for sick, debilitated, or elderly patients</a:t>
            </a:r>
            <a:endParaRPr lang="en-US" dirty="0" smtClean="0"/>
          </a:p>
          <a:p>
            <a:pPr eaLnBrk="1" hangingPunct="1"/>
            <a:r>
              <a:rPr lang="en-US" dirty="0" smtClean="0"/>
              <a:t>None of the risks of recumbent anesthesia</a:t>
            </a:r>
          </a:p>
          <a:p>
            <a:pPr eaLnBrk="1" hangingPunct="1"/>
            <a:r>
              <a:rPr lang="en-US" dirty="0" smtClean="0"/>
              <a:t>History of problems under general anesthesia</a:t>
            </a:r>
          </a:p>
          <a:p>
            <a:pPr eaLnBrk="1" hangingPunct="1"/>
            <a:r>
              <a:rPr lang="en-US" dirty="0" smtClean="0"/>
              <a:t>Less expensive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30358" y="2623041"/>
            <a:ext cx="3915535" cy="2936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7620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Standing Surgery (cont’d)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5334000" cy="4724400"/>
          </a:xfrm>
        </p:spPr>
        <p:txBody>
          <a:bodyPr/>
          <a:lstStyle/>
          <a:p>
            <a:pPr eaLnBrk="1" hangingPunct="1"/>
            <a:r>
              <a:rPr lang="en-GB" dirty="0" smtClean="0"/>
              <a:t>Drawbacks</a:t>
            </a:r>
          </a:p>
          <a:p>
            <a:pPr lvl="1" eaLnBrk="1" hangingPunct="1"/>
            <a:r>
              <a:rPr lang="en-GB" dirty="0" smtClean="0"/>
              <a:t>Surgeon comfort</a:t>
            </a:r>
          </a:p>
          <a:p>
            <a:pPr lvl="1" eaLnBrk="1" hangingPunct="1"/>
            <a:r>
              <a:rPr lang="en-GB" dirty="0" smtClean="0"/>
              <a:t>Surgeon’s visualization of the surgical field</a:t>
            </a:r>
          </a:p>
          <a:p>
            <a:pPr lvl="1" eaLnBrk="1" hangingPunct="1"/>
            <a:r>
              <a:rPr lang="en-GB" dirty="0" smtClean="0"/>
              <a:t>Difficult to maintain sterile field</a:t>
            </a:r>
          </a:p>
          <a:p>
            <a:pPr lvl="1" eaLnBrk="1" hangingPunct="1"/>
            <a:r>
              <a:rPr lang="en-US" dirty="0" smtClean="0"/>
              <a:t>The patient can move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87681" y="2671472"/>
            <a:ext cx="4218547" cy="316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Standing Surgery (cont’d)</a:t>
            </a:r>
            <a:endParaRPr lang="en-US" dirty="0"/>
          </a:p>
        </p:txBody>
      </p:sp>
      <p:pic>
        <p:nvPicPr>
          <p:cNvPr id="99331" name="Picture 3" descr="C:\Users\user\Desktop\Pictures\NRoyals farm\DSC044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981200"/>
            <a:ext cx="4894792" cy="3671094"/>
          </a:xfrm>
        </p:spPr>
      </p:pic>
      <p:pic>
        <p:nvPicPr>
          <p:cNvPr id="99330" name="Picture 2" descr="C:\Users\user\Desktop\Pictures\NRoyals farm\DSC044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1219200"/>
            <a:ext cx="4038600" cy="3028950"/>
          </a:xfrm>
        </p:spPr>
      </p:pic>
      <p:pic>
        <p:nvPicPr>
          <p:cNvPr id="99332" name="Picture 4" descr="C:\Users\user\Desktop\Pictures\NRoyals farm\DSC044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3657600" cy="2743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62200" y="60198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pictures N Royals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Standing Surgery (cont’d)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7772400" cy="4724400"/>
          </a:xfrm>
        </p:spPr>
        <p:txBody>
          <a:bodyPr/>
          <a:lstStyle/>
          <a:p>
            <a:pPr eaLnBrk="1" hangingPunct="1"/>
            <a:r>
              <a:rPr lang="en-GB" dirty="0" smtClean="0"/>
              <a:t>Patient preparation</a:t>
            </a:r>
          </a:p>
          <a:p>
            <a:pPr lvl="1" eaLnBrk="1" hangingPunct="1"/>
            <a:r>
              <a:rPr lang="en-GB" dirty="0" smtClean="0"/>
              <a:t>Withhold grain 12 hours</a:t>
            </a:r>
          </a:p>
          <a:p>
            <a:pPr lvl="1" eaLnBrk="1" hangingPunct="1"/>
            <a:r>
              <a:rPr lang="en-GB" dirty="0" smtClean="0"/>
              <a:t>Withhold hay for 2 to 6 hours</a:t>
            </a:r>
          </a:p>
          <a:p>
            <a:pPr lvl="1" eaLnBrk="1" hangingPunct="1"/>
            <a:r>
              <a:rPr lang="en-GB" dirty="0" smtClean="0"/>
              <a:t>Water is not withheld</a:t>
            </a:r>
            <a:endParaRPr lang="en-US" dirty="0" smtClean="0"/>
          </a:p>
        </p:txBody>
      </p:sp>
      <p:pic>
        <p:nvPicPr>
          <p:cNvPr id="13316" name="Picture 4" descr="0080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37846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C:\Users\user\Desktop\Pictures\Phone pictures\scare fac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0508" y="1825625"/>
            <a:ext cx="3262484" cy="4351338"/>
          </a:xfrm>
          <a:prstGeom prst="rect">
            <a:avLst/>
          </a:prstGeom>
          <a:noFill/>
        </p:spPr>
      </p:pic>
      <p:pic>
        <p:nvPicPr>
          <p:cNvPr id="101379" name="Picture 3" descr="C:\Users\user\Desktop\Pictures\Phone pictures\Scare face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41008" y="1825625"/>
            <a:ext cx="3262484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2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Gored by a bull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207" y="2540794"/>
            <a:ext cx="4476751" cy="335756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86221" y="2510566"/>
            <a:ext cx="4512204" cy="338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01209"/>
            <a:ext cx="4040188" cy="659352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387" y="2323693"/>
            <a:ext cx="4655801" cy="349185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23469" y="2319989"/>
            <a:ext cx="4660035" cy="34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52" y="2297048"/>
            <a:ext cx="3050774" cy="406406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513878"/>
            <a:ext cx="4041775" cy="654843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07971" y="2819401"/>
            <a:ext cx="4178830" cy="31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 Castration?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Removal of the testicles reduces or prevents sexual behavior and aggressive behavior and prevents reproduction by individuals judged to have inferior or undesirable genetic traits.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Treats certain malignancies, testicular trauma, or inguinal or scrotal hernias.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Most commonly done between 1 and 2 yrs</a:t>
            </a:r>
          </a:p>
        </p:txBody>
      </p:sp>
    </p:spTree>
    <p:extLst>
      <p:ext uri="{BB962C8B-B14F-4D97-AF65-F5344CB8AC3E}">
        <p14:creationId xmlns:p14="http://schemas.microsoft.com/office/powerpoint/2010/main" val="39709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Prerequisite for Castration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100"/>
              <a:t>You need two fully descended testicles; equines have a high incidence of retained testicles=cryptorchid.  Sometimes they are located in the abdomen or the inguinal area. Retained testicles do not produce sperm as the temperature in the body is too high.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100"/>
              <a:t>Retained testicles do produce testosterone and these horses will exhibit stallion like behavior.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100"/>
              <a:t>Retained abdominal testicles can become tumorous.</a:t>
            </a:r>
          </a:p>
        </p:txBody>
      </p:sp>
    </p:spTree>
    <p:extLst>
      <p:ext uri="{BB962C8B-B14F-4D97-AF65-F5344CB8AC3E}">
        <p14:creationId xmlns:p14="http://schemas.microsoft.com/office/powerpoint/2010/main" val="26986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4724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Understand the basic differences between standing surgical procedures and general anesthesia procedures. </a:t>
            </a:r>
          </a:p>
          <a:p>
            <a:pPr eaLnBrk="1" hangingPunct="1"/>
            <a:r>
              <a:rPr lang="en-US" sz="2400" dirty="0" smtClean="0"/>
              <a:t>Prepare a patient for surgery. </a:t>
            </a:r>
          </a:p>
          <a:p>
            <a:pPr eaLnBrk="1" hangingPunct="1"/>
            <a:r>
              <a:rPr lang="en-US" sz="2400" dirty="0" smtClean="0"/>
              <a:t>Assist with or perform induction and maintenance of anesthesia.</a:t>
            </a:r>
          </a:p>
          <a:p>
            <a:pPr eaLnBrk="1" hangingPunct="1"/>
            <a:r>
              <a:rPr lang="en-US" sz="2400" dirty="0" smtClean="0"/>
              <a:t>Provide anesthetic monitoring. </a:t>
            </a:r>
          </a:p>
          <a:p>
            <a:pPr eaLnBrk="1" hangingPunct="1"/>
            <a:r>
              <a:rPr lang="en-US" sz="2400" dirty="0" smtClean="0"/>
              <a:t>Manage the patient during recovery and immediate postoperative periods. </a:t>
            </a:r>
          </a:p>
          <a:p>
            <a:pPr eaLnBrk="1" hangingPunct="1"/>
            <a:r>
              <a:rPr lang="en-US" sz="2400" dirty="0" smtClean="0"/>
              <a:t>Understand the basic risks and possible complications associated with anesthesia and surgery, and implement preventative measures when indicated.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685800"/>
            <a:ext cx="6172200" cy="85486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Castration (cont’d)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771651"/>
            <a:ext cx="6172200" cy="33980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Age</a:t>
            </a:r>
          </a:p>
          <a:p>
            <a:pPr lvl="1" eaLnBrk="1" hangingPunct="1">
              <a:defRPr/>
            </a:pPr>
            <a:r>
              <a:rPr lang="en-US" dirty="0" smtClean="0"/>
              <a:t>12 to 24 months of age</a:t>
            </a:r>
          </a:p>
          <a:p>
            <a:pPr lvl="1" eaLnBrk="1" hangingPunct="1">
              <a:defRPr/>
            </a:pPr>
            <a:r>
              <a:rPr lang="en-US" dirty="0" smtClean="0"/>
              <a:t>Can be done later to see how it develops</a:t>
            </a:r>
          </a:p>
          <a:p>
            <a:pPr eaLnBrk="1" hangingPunct="1">
              <a:defRPr/>
            </a:pPr>
            <a:r>
              <a:rPr lang="en-US" dirty="0" smtClean="0"/>
              <a:t>Anesthesia</a:t>
            </a:r>
          </a:p>
          <a:p>
            <a:pPr lvl="1" eaLnBrk="1" hangingPunct="1">
              <a:defRPr/>
            </a:pPr>
            <a:r>
              <a:rPr lang="en-US" dirty="0" smtClean="0"/>
              <a:t>Standing castration</a:t>
            </a:r>
          </a:p>
          <a:p>
            <a:pPr lvl="2" eaLnBrk="1" hangingPunct="1">
              <a:defRPr/>
            </a:pPr>
            <a:r>
              <a:rPr lang="en-US" dirty="0" smtClean="0"/>
              <a:t>Tranquilizers</a:t>
            </a:r>
          </a:p>
          <a:p>
            <a:pPr lvl="2" eaLnBrk="1" hangingPunct="1">
              <a:defRPr/>
            </a:pPr>
            <a:r>
              <a:rPr lang="en-US" dirty="0" smtClean="0"/>
              <a:t>Local anesthetics, directly into the testicles and the spermatic cord using a long 18- to 20-gauge needle.</a:t>
            </a:r>
          </a:p>
          <a:p>
            <a:pPr lvl="1" eaLnBrk="1" hangingPunct="1">
              <a:defRPr/>
            </a:pPr>
            <a:r>
              <a:rPr lang="en-US" dirty="0" smtClean="0"/>
              <a:t>Recumbent animals</a:t>
            </a:r>
          </a:p>
          <a:p>
            <a:pPr lvl="2" eaLnBrk="1" hangingPunct="1">
              <a:defRPr/>
            </a:pPr>
            <a:r>
              <a:rPr lang="en-US" dirty="0" smtClean="0"/>
              <a:t>Triple double combination of ketamine-</a:t>
            </a:r>
            <a:r>
              <a:rPr lang="en-US" dirty="0" err="1" smtClean="0"/>
              <a:t>xylazine</a:t>
            </a:r>
            <a:r>
              <a:rPr lang="en-US" dirty="0" smtClean="0"/>
              <a:t> (KX)</a:t>
            </a:r>
          </a:p>
          <a:p>
            <a:pPr lvl="2" eaLnBrk="1" hangingPunct="1">
              <a:defRPr/>
            </a:pPr>
            <a:r>
              <a:rPr lang="en-US" dirty="0" err="1" smtClean="0"/>
              <a:t>Ketamine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Thiopental</a:t>
            </a:r>
          </a:p>
        </p:txBody>
      </p:sp>
    </p:spTree>
    <p:extLst>
      <p:ext uri="{BB962C8B-B14F-4D97-AF65-F5344CB8AC3E}">
        <p14:creationId xmlns:p14="http://schemas.microsoft.com/office/powerpoint/2010/main" val="25853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385888"/>
            <a:ext cx="61722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Castration (cont’d)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308623"/>
            <a:ext cx="6172200" cy="329207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Prepping</a:t>
            </a:r>
          </a:p>
          <a:p>
            <a:pPr lvl="1" eaLnBrk="1" hangingPunct="1">
              <a:defRPr/>
            </a:pPr>
            <a:r>
              <a:rPr lang="en-US" smtClean="0"/>
              <a:t>The recumbent animal will have its legs tied or held out of the way.</a:t>
            </a:r>
          </a:p>
          <a:p>
            <a:pPr lvl="1" eaLnBrk="1" hangingPunct="1">
              <a:defRPr/>
            </a:pPr>
            <a:r>
              <a:rPr lang="en-US" smtClean="0"/>
              <a:t>Hold the head down on the recumbent animal; may want to put towel over the animal’s eye.</a:t>
            </a:r>
          </a:p>
          <a:p>
            <a:pPr lvl="1" eaLnBrk="1" hangingPunct="1">
              <a:defRPr/>
            </a:pPr>
            <a:r>
              <a:rPr lang="en-US" smtClean="0"/>
              <a:t>No clipping or shaving is necessary.</a:t>
            </a:r>
          </a:p>
          <a:p>
            <a:pPr lvl="1" eaLnBrk="1" hangingPunct="1">
              <a:defRPr/>
            </a:pPr>
            <a:r>
              <a:rPr lang="en-US" smtClean="0"/>
              <a:t>Scrub the surgical area.</a:t>
            </a:r>
          </a:p>
        </p:txBody>
      </p:sp>
    </p:spTree>
    <p:extLst>
      <p:ext uri="{BB962C8B-B14F-4D97-AF65-F5344CB8AC3E}">
        <p14:creationId xmlns:p14="http://schemas.microsoft.com/office/powerpoint/2010/main" val="21750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385888"/>
            <a:ext cx="61722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Castration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mtClean="0"/>
              <a:t>(cont’d)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308623"/>
            <a:ext cx="6172200" cy="329207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Procedure</a:t>
            </a:r>
          </a:p>
          <a:p>
            <a:pPr lvl="1" eaLnBrk="1" hangingPunct="1">
              <a:defRPr/>
            </a:pPr>
            <a:r>
              <a:rPr lang="en-US" smtClean="0"/>
              <a:t>Closed castration</a:t>
            </a:r>
          </a:p>
          <a:p>
            <a:pPr lvl="2" eaLnBrk="1" hangingPunct="1">
              <a:defRPr/>
            </a:pPr>
            <a:r>
              <a:rPr lang="en-US" smtClean="0"/>
              <a:t>Spermatic cord and vaginal tunic are emasculated.</a:t>
            </a:r>
          </a:p>
          <a:p>
            <a:pPr lvl="2" eaLnBrk="1" hangingPunct="1">
              <a:defRPr/>
            </a:pPr>
            <a:r>
              <a:rPr lang="en-US" smtClean="0"/>
              <a:t>Greater chance that a vessel will emasculate improperly for this procedure; more bleeding.</a:t>
            </a:r>
          </a:p>
          <a:p>
            <a:pPr lvl="1" eaLnBrk="1" hangingPunct="1">
              <a:defRPr/>
            </a:pPr>
            <a:r>
              <a:rPr lang="en-US" smtClean="0"/>
              <a:t>Open castration</a:t>
            </a:r>
          </a:p>
          <a:p>
            <a:pPr lvl="2" eaLnBrk="1" hangingPunct="1">
              <a:defRPr/>
            </a:pPr>
            <a:r>
              <a:rPr lang="en-US" smtClean="0"/>
              <a:t>Incision is made over each testicle.</a:t>
            </a:r>
          </a:p>
          <a:p>
            <a:pPr lvl="2" eaLnBrk="1" hangingPunct="1">
              <a:defRPr/>
            </a:pPr>
            <a:r>
              <a:rPr lang="en-US" smtClean="0"/>
              <a:t>Dissecting out the testis and the spermatic cord separating them from the common vaginal tunic.</a:t>
            </a:r>
          </a:p>
          <a:p>
            <a:pPr lvl="2" eaLnBrk="1" hangingPunct="1">
              <a:defRPr/>
            </a:pPr>
            <a:r>
              <a:rPr lang="en-US" smtClean="0"/>
              <a:t>The spermatic cord is then crushed with the emasculators, and the testicles are torn away.</a:t>
            </a:r>
          </a:p>
        </p:txBody>
      </p:sp>
    </p:spTree>
    <p:extLst>
      <p:ext uri="{BB962C8B-B14F-4D97-AF65-F5344CB8AC3E}">
        <p14:creationId xmlns:p14="http://schemas.microsoft.com/office/powerpoint/2010/main" val="2681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sz="3000"/>
              <a:t>Emasculators</a:t>
            </a:r>
            <a:br>
              <a:rPr lang="en-US" sz="3000"/>
            </a:br>
            <a:endParaRPr lang="en-US" sz="3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58579"/>
            <a:ext cx="3028950" cy="391239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 smtClean="0">
                <a:effectLst/>
              </a:rPr>
              <a:t>Reimer </a:t>
            </a:r>
            <a:r>
              <a:rPr lang="en-US" b="1" dirty="0" smtClean="0">
                <a:effectLst/>
              </a:rPr>
              <a:t>(A)</a:t>
            </a:r>
            <a:r>
              <a:rPr lang="en-US" dirty="0" smtClean="0">
                <a:effectLst/>
              </a:rPr>
              <a:t> and Serra </a:t>
            </a:r>
            <a:r>
              <a:rPr lang="en-US" b="1" dirty="0" smtClean="0">
                <a:effectLst/>
              </a:rPr>
              <a:t>(B)</a:t>
            </a:r>
            <a:r>
              <a:rPr lang="en-US" dirty="0" smtClean="0">
                <a:effectLst/>
              </a:rPr>
              <a:t> emasculators. (From Auer JA: </a:t>
            </a:r>
            <a:r>
              <a:rPr lang="en-US" i="1" dirty="0" smtClean="0">
                <a:effectLst/>
              </a:rPr>
              <a:t>Equine surgery,</a:t>
            </a:r>
            <a:r>
              <a:rPr lang="en-US" dirty="0" smtClean="0">
                <a:effectLst/>
              </a:rPr>
              <a:t> St Louis, 1992, Saunders.) </a:t>
            </a:r>
          </a:p>
        </p:txBody>
      </p:sp>
      <p:pic>
        <p:nvPicPr>
          <p:cNvPr id="17412" name="Picture 5" descr="11FF5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09" y="1314450"/>
            <a:ext cx="276701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6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0080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578769"/>
            <a:ext cx="485775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Castration Henderson tool </a:t>
            </a:r>
            <a:endParaRPr lang="en-US" dirty="0"/>
          </a:p>
        </p:txBody>
      </p:sp>
      <p:pic>
        <p:nvPicPr>
          <p:cNvPr id="19459" name="Content Placeholder 6" descr="http://www.stonemfg.net/images/tool_w_drill_big%20resized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514600"/>
            <a:ext cx="2949179" cy="2343150"/>
          </a:xfrm>
        </p:spPr>
      </p:pic>
      <p:pic>
        <p:nvPicPr>
          <p:cNvPr id="19460" name="Content Placeholder 7" descr="http://farm3.static.flickr.com/2758/4170679309_f6479f8d02_z.jpg?zz=1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2620566"/>
            <a:ext cx="3028950" cy="2271713"/>
          </a:xfrm>
        </p:spPr>
      </p:pic>
    </p:spTree>
    <p:extLst>
      <p:ext uri="{BB962C8B-B14F-4D97-AF65-F5344CB8AC3E}">
        <p14:creationId xmlns:p14="http://schemas.microsoft.com/office/powerpoint/2010/main" val="42835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Castration video..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857251"/>
            <a:ext cx="6172200" cy="85486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Castration (cont’d)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701404"/>
            <a:ext cx="4629150" cy="4000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Postoperative care</a:t>
            </a:r>
          </a:p>
          <a:p>
            <a:pPr lvl="1" eaLnBrk="1" hangingPunct="1">
              <a:defRPr/>
            </a:pPr>
            <a:r>
              <a:rPr lang="en-US" dirty="0" smtClean="0"/>
              <a:t>Check for hemorrhaging for several hours after.</a:t>
            </a:r>
          </a:p>
          <a:p>
            <a:pPr lvl="1" eaLnBrk="1" hangingPunct="1">
              <a:defRPr/>
            </a:pPr>
            <a:r>
              <a:rPr lang="en-US" dirty="0" smtClean="0"/>
              <a:t>Recheck site periodically for one week for bleeding or swelling.</a:t>
            </a:r>
          </a:p>
          <a:p>
            <a:pPr lvl="1" eaLnBrk="1" hangingPunct="1">
              <a:defRPr/>
            </a:pPr>
            <a:r>
              <a:rPr lang="en-US" dirty="0" smtClean="0"/>
              <a:t>Exercise two times a day until healed, as this will promote drainage and healing.</a:t>
            </a:r>
          </a:p>
          <a:p>
            <a:pPr lvl="1" eaLnBrk="1" hangingPunct="1">
              <a:defRPr/>
            </a:pPr>
            <a:r>
              <a:rPr lang="en-US" dirty="0" smtClean="0"/>
              <a:t>If needed, rinse with hose to open and promote drainage.</a:t>
            </a:r>
          </a:p>
          <a:p>
            <a:pPr lvl="1" eaLnBrk="1" hangingPunct="1">
              <a:defRPr/>
            </a:pPr>
            <a:r>
              <a:rPr lang="en-US" dirty="0" smtClean="0"/>
              <a:t>Separate from other horses until healed.</a:t>
            </a:r>
          </a:p>
          <a:p>
            <a:pPr lvl="1" eaLnBrk="1" hangingPunct="1">
              <a:defRPr/>
            </a:pPr>
            <a:r>
              <a:rPr lang="en-US" dirty="0" smtClean="0"/>
              <a:t>Fly control is very important (spring or fall).</a:t>
            </a:r>
          </a:p>
          <a:p>
            <a:pPr lvl="1" eaLnBrk="1" hangingPunct="1">
              <a:defRPr/>
            </a:pPr>
            <a:r>
              <a:rPr lang="en-US" dirty="0" smtClean="0"/>
              <a:t>No medications should be needed.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34929" y="2397889"/>
            <a:ext cx="3497766" cy="262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385888"/>
            <a:ext cx="61722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Castration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mtClean="0"/>
              <a:t>(cont’d)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308623"/>
            <a:ext cx="6172200" cy="329207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Complications from castrations</a:t>
            </a:r>
          </a:p>
          <a:p>
            <a:pPr lvl="1" eaLnBrk="1" hangingPunct="1">
              <a:defRPr/>
            </a:pPr>
            <a:r>
              <a:rPr lang="en-US" smtClean="0"/>
              <a:t>Severe hemorrhaging</a:t>
            </a:r>
          </a:p>
          <a:p>
            <a:pPr lvl="1" eaLnBrk="1" hangingPunct="1">
              <a:defRPr/>
            </a:pPr>
            <a:r>
              <a:rPr lang="en-US" smtClean="0"/>
              <a:t>Excessive swelling from inadequate drainage</a:t>
            </a:r>
          </a:p>
          <a:p>
            <a:pPr lvl="1" eaLnBrk="1" hangingPunct="1">
              <a:defRPr/>
            </a:pPr>
            <a:r>
              <a:rPr lang="en-US" smtClean="0"/>
              <a:t>Acute wound infection and septicemia</a:t>
            </a:r>
          </a:p>
          <a:p>
            <a:pPr lvl="1" eaLnBrk="1" hangingPunct="1">
              <a:defRPr/>
            </a:pPr>
            <a:r>
              <a:rPr lang="en-US" smtClean="0"/>
              <a:t>Protrusion of abdominal viscera</a:t>
            </a:r>
          </a:p>
          <a:p>
            <a:pPr lvl="1" eaLnBrk="1" hangingPunct="1">
              <a:defRPr/>
            </a:pPr>
            <a:r>
              <a:rPr lang="en-US" smtClean="0"/>
              <a:t>Persistent masculine behavior</a:t>
            </a:r>
          </a:p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68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600200"/>
            <a:ext cx="5829300" cy="800100"/>
          </a:xfrm>
        </p:spPr>
        <p:txBody>
          <a:bodyPr/>
          <a:lstStyle/>
          <a:p>
            <a:pPr eaLnBrk="1" hangingPunct="1"/>
            <a:r>
              <a:rPr lang="en-US" dirty="0" smtClean="0"/>
              <a:t>Standing Surgery (cont’d)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171700" y="2686050"/>
            <a:ext cx="5829300" cy="3543300"/>
          </a:xfrm>
        </p:spPr>
        <p:txBody>
          <a:bodyPr/>
          <a:lstStyle/>
          <a:p>
            <a:pPr eaLnBrk="1" hangingPunct="1"/>
            <a:r>
              <a:rPr lang="en-US" dirty="0" smtClean="0"/>
              <a:t>Clean quiet place</a:t>
            </a:r>
          </a:p>
          <a:p>
            <a:pPr eaLnBrk="1" hangingPunct="1"/>
            <a:r>
              <a:rPr lang="en-US" dirty="0" smtClean="0"/>
              <a:t>Surgical instruments within reach but away from the horse</a:t>
            </a:r>
          </a:p>
          <a:p>
            <a:pPr eaLnBrk="1" hangingPunct="1"/>
            <a:r>
              <a:rPr lang="en-US" dirty="0" smtClean="0"/>
              <a:t>Restraint: Halter and lead</a:t>
            </a:r>
          </a:p>
        </p:txBody>
      </p:sp>
    </p:spTree>
    <p:extLst>
      <p:ext uri="{BB962C8B-B14F-4D97-AF65-F5344CB8AC3E}">
        <p14:creationId xmlns:p14="http://schemas.microsoft.com/office/powerpoint/2010/main" val="6616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Equine Surgery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Availability of surgical procedures</a:t>
            </a:r>
          </a:p>
          <a:p>
            <a:pPr lvl="1" eaLnBrk="1" hangingPunct="1"/>
            <a:r>
              <a:rPr lang="en-GB" dirty="0" smtClean="0"/>
              <a:t>Availability of surgical facilities</a:t>
            </a:r>
            <a:endParaRPr lang="en-US" dirty="0" smtClean="0"/>
          </a:p>
          <a:p>
            <a:pPr lvl="1" eaLnBrk="1" hangingPunct="1"/>
            <a:r>
              <a:rPr lang="en-GB" dirty="0" smtClean="0"/>
              <a:t>Expertise of available surgeons</a:t>
            </a:r>
            <a:endParaRPr lang="en-US" dirty="0" smtClean="0"/>
          </a:p>
          <a:p>
            <a:pPr lvl="1" eaLnBrk="1" hangingPunct="1"/>
            <a:r>
              <a:rPr lang="en-GB" dirty="0" smtClean="0"/>
              <a:t>Patient health status</a:t>
            </a:r>
            <a:endParaRPr lang="en-US" dirty="0" smtClean="0"/>
          </a:p>
          <a:p>
            <a:pPr lvl="1" eaLnBrk="1" hangingPunct="1"/>
            <a:r>
              <a:rPr lang="en-GB" dirty="0" smtClean="0"/>
              <a:t>Ability to provide aftercare and follow-up</a:t>
            </a:r>
            <a:endParaRPr lang="en-US" dirty="0" smtClean="0"/>
          </a:p>
          <a:p>
            <a:pPr lvl="1" eaLnBrk="1" hangingPunct="1"/>
            <a:r>
              <a:rPr lang="en-GB" dirty="0" smtClean="0"/>
              <a:t>Prognosis</a:t>
            </a:r>
            <a:endParaRPr lang="en-US" dirty="0" smtClean="0"/>
          </a:p>
          <a:p>
            <a:pPr lvl="1" eaLnBrk="1" hangingPunct="1"/>
            <a:r>
              <a:rPr lang="en-GB" dirty="0" smtClean="0"/>
              <a:t>Economic constraints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371600"/>
            <a:ext cx="5829300" cy="800100"/>
          </a:xfrm>
        </p:spPr>
        <p:txBody>
          <a:bodyPr/>
          <a:lstStyle/>
          <a:p>
            <a:pPr eaLnBrk="1" hangingPunct="1"/>
            <a:r>
              <a:rPr lang="en-US" dirty="0" smtClean="0"/>
              <a:t>Standing Surgery (cont’d)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343150"/>
            <a:ext cx="2800350" cy="3543300"/>
          </a:xfrm>
        </p:spPr>
        <p:txBody>
          <a:bodyPr/>
          <a:lstStyle/>
          <a:p>
            <a:pPr eaLnBrk="1" hangingPunct="1"/>
            <a:r>
              <a:rPr lang="en-US" dirty="0" smtClean="0"/>
              <a:t>Nerve blocks</a:t>
            </a:r>
          </a:p>
          <a:p>
            <a:pPr eaLnBrk="1" hangingPunct="1"/>
            <a:r>
              <a:rPr lang="en-US" dirty="0" smtClean="0"/>
              <a:t>Field blocks</a:t>
            </a:r>
          </a:p>
          <a:p>
            <a:pPr eaLnBrk="1" hangingPunct="1"/>
            <a:r>
              <a:rPr lang="en-US" dirty="0" smtClean="0"/>
              <a:t>Epidural anesthesia</a:t>
            </a:r>
          </a:p>
        </p:txBody>
      </p:sp>
      <p:pic>
        <p:nvPicPr>
          <p:cNvPr id="15364" name="Picture 4" descr="008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14550"/>
            <a:ext cx="32718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00850" y="2228850"/>
            <a:ext cx="103162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prstClr val="black"/>
                </a:solidFill>
              </a:rPr>
              <a:t>Intercoccygeal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</a:p>
          <a:p>
            <a:r>
              <a:rPr lang="en-US" sz="1050" dirty="0">
                <a:solidFill>
                  <a:prstClr val="black"/>
                </a:solidFill>
              </a:rPr>
              <a:t>Space </a:t>
            </a:r>
          </a:p>
        </p:txBody>
      </p:sp>
    </p:spTree>
    <p:extLst>
      <p:ext uri="{BB962C8B-B14F-4D97-AF65-F5344CB8AC3E}">
        <p14:creationId xmlns:p14="http://schemas.microsoft.com/office/powerpoint/2010/main" val="4760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Equine Surgery (cont’d)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905000"/>
            <a:ext cx="7772400" cy="4724400"/>
          </a:xfrm>
        </p:spPr>
        <p:txBody>
          <a:bodyPr/>
          <a:lstStyle/>
          <a:p>
            <a:pPr eaLnBrk="1" hangingPunct="1"/>
            <a:r>
              <a:rPr lang="en-GB" dirty="0" smtClean="0"/>
              <a:t>Standing surgery procedures</a:t>
            </a:r>
          </a:p>
          <a:p>
            <a:pPr lvl="1" eaLnBrk="1" hangingPunct="1"/>
            <a:r>
              <a:rPr lang="en-GB" dirty="0" smtClean="0"/>
              <a:t>Most common</a:t>
            </a:r>
          </a:p>
          <a:p>
            <a:pPr lvl="1" eaLnBrk="1" hangingPunct="1"/>
            <a:r>
              <a:rPr lang="en-GB" dirty="0" smtClean="0"/>
              <a:t>In the patient’s best interest if possible</a:t>
            </a:r>
          </a:p>
          <a:p>
            <a:pPr eaLnBrk="1" hangingPunct="1"/>
            <a:r>
              <a:rPr lang="en-GB" dirty="0" smtClean="0"/>
              <a:t>General </a:t>
            </a:r>
            <a:r>
              <a:rPr lang="en-GB" dirty="0" err="1" smtClean="0"/>
              <a:t>anesthesia</a:t>
            </a:r>
            <a:r>
              <a:rPr lang="en-GB" dirty="0" smtClean="0"/>
              <a:t> (recumbent) procedures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Abrasions- partial thickness wounds (road rash, scraped knees).  They can be large and become quite contaminated, but they do not fully penetrated all the layers of the skin</a:t>
            </a:r>
          </a:p>
          <a:p>
            <a:r>
              <a:rPr lang="en-US" dirty="0" smtClean="0"/>
              <a:t>Puncture wounds- result from penetration with foreign objects- commonly nails, tree branches, or pieces of wire.  They are narrow in diameter relative to their depth</a:t>
            </a:r>
          </a:p>
          <a:p>
            <a:r>
              <a:rPr lang="en-US" dirty="0" smtClean="0"/>
              <a:t>Lacerations- full thickness wounds that transect the skin completely and often extend into underlying tissues.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 smtClean="0"/>
              <a:t>Equine Surgery (cont’d)</a:t>
            </a:r>
          </a:p>
        </p:txBody>
      </p:sp>
      <p:pic>
        <p:nvPicPr>
          <p:cNvPr id="8195" name="Picture 4" descr="UNF8-1-97803230773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300" y="1889125"/>
            <a:ext cx="56134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 smtClean="0"/>
              <a:t>Equine Surgery (cont’d)</a:t>
            </a:r>
          </a:p>
        </p:txBody>
      </p:sp>
      <p:pic>
        <p:nvPicPr>
          <p:cNvPr id="9219" name="Picture 4" descr="008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938" y="1749425"/>
            <a:ext cx="5775325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 descr="C:\Users\user\Desktop\Pictures\Phone pictures\yegua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0508" y="1825625"/>
            <a:ext cx="3262484" cy="4351338"/>
          </a:xfrm>
          <a:prstGeom prst="rect">
            <a:avLst/>
          </a:prstGeom>
          <a:noFill/>
        </p:spPr>
      </p:pic>
      <p:pic>
        <p:nvPicPr>
          <p:cNvPr id="96259" name="Picture 3" descr="C:\Users\user\Desktop\Pictures\Phone pictures\yegu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41008" y="1825625"/>
            <a:ext cx="3262484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7282" name="Picture 2" descr="C:\Users\user\Desktop\Pictures\Phone pictures\photo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0508" y="1825625"/>
            <a:ext cx="3262484" cy="4351338"/>
          </a:xfrm>
          <a:prstGeom prst="rect">
            <a:avLst/>
          </a:prstGeom>
          <a:noFill/>
        </p:spPr>
      </p:pic>
      <p:pic>
        <p:nvPicPr>
          <p:cNvPr id="97283" name="Picture 3" descr="C:\Users\user\Desktop\Pictures\Phone pictures\photo 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41008" y="1825625"/>
            <a:ext cx="3262484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a57c43143167236cf612d8fcc68db3c742595ae"/>
</p:tagLst>
</file>

<file path=ppt/theme/theme1.xml><?xml version="1.0" encoding="utf-8"?>
<a:theme xmlns:a="http://schemas.openxmlformats.org/drawingml/2006/main" name="1_Blue Diagonal">
  <a:themeElements>
    <a:clrScheme name="1_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1_Blue Diago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1_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Holtgrew-Bohling2e</Template>
  <TotalTime>4068</TotalTime>
  <Words>765</Words>
  <Application>Microsoft Office PowerPoint</Application>
  <PresentationFormat>On-screen Show (4:3)</PresentationFormat>
  <Paragraphs>118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Wingdings 2</vt:lpstr>
      <vt:lpstr>Wingdings 3</vt:lpstr>
      <vt:lpstr>1_Blue Diagonal</vt:lpstr>
      <vt:lpstr>Blue Diagonal</vt:lpstr>
      <vt:lpstr>Office Theme</vt:lpstr>
      <vt:lpstr>2_Office Theme</vt:lpstr>
      <vt:lpstr>1_Office Theme</vt:lpstr>
      <vt:lpstr>3_Office Theme</vt:lpstr>
      <vt:lpstr>4_Office Theme</vt:lpstr>
      <vt:lpstr>PowerPoint Presentation</vt:lpstr>
      <vt:lpstr>Objectives</vt:lpstr>
      <vt:lpstr>Equine Surgery</vt:lpstr>
      <vt:lpstr>Equine Surgery (cont’d)</vt:lpstr>
      <vt:lpstr>Wound Types</vt:lpstr>
      <vt:lpstr>Equine Surgery (cont’d)</vt:lpstr>
      <vt:lpstr>Equine Surgery (cont’d)</vt:lpstr>
      <vt:lpstr>PowerPoint Presentation</vt:lpstr>
      <vt:lpstr>PowerPoint Presentation</vt:lpstr>
      <vt:lpstr>Standing Surgery</vt:lpstr>
      <vt:lpstr>Standing Surgery (cont’d)</vt:lpstr>
      <vt:lpstr>Standing Surgery (cont’d)</vt:lpstr>
      <vt:lpstr>Standing Surgery (cont’d)</vt:lpstr>
      <vt:lpstr>PowerPoint Presentation</vt:lpstr>
      <vt:lpstr>Gored by a bull </vt:lpstr>
      <vt:lpstr>PowerPoint Presentation</vt:lpstr>
      <vt:lpstr>PowerPoint Presentation</vt:lpstr>
      <vt:lpstr>Why Castration?</vt:lpstr>
      <vt:lpstr>Prerequisite for Castration</vt:lpstr>
      <vt:lpstr>Castration (cont’d)</vt:lpstr>
      <vt:lpstr>Castration (cont’d)</vt:lpstr>
      <vt:lpstr>Castration (cont’d)</vt:lpstr>
      <vt:lpstr>Emasculators </vt:lpstr>
      <vt:lpstr>PowerPoint Presentation</vt:lpstr>
      <vt:lpstr>Castration Henderson tool </vt:lpstr>
      <vt:lpstr>PowerPoint Presentation</vt:lpstr>
      <vt:lpstr>Castration (cont’d)</vt:lpstr>
      <vt:lpstr>Castration (cont’d)</vt:lpstr>
      <vt:lpstr>Standing Surgery (cont’d)</vt:lpstr>
      <vt:lpstr>Standing Surgery (cont’d)</vt:lpstr>
    </vt:vector>
  </TitlesOfParts>
  <Company>Vatterott Educational Centers,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EQUINE SURGERY</dc:title>
  <dc:creator>kristin.bohling</dc:creator>
  <cp:lastModifiedBy>Kassy Fails</cp:lastModifiedBy>
  <cp:revision>181</cp:revision>
  <cp:lastPrinted>2012-10-15T00:13:30Z</cp:lastPrinted>
  <dcterms:created xsi:type="dcterms:W3CDTF">2010-08-06T14:44:22Z</dcterms:created>
  <dcterms:modified xsi:type="dcterms:W3CDTF">2016-02-16T03:11:05Z</dcterms:modified>
</cp:coreProperties>
</file>