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67" r:id="rId4"/>
    <p:sldId id="258" r:id="rId5"/>
    <p:sldId id="262" r:id="rId6"/>
    <p:sldId id="263" r:id="rId7"/>
    <p:sldId id="266" r:id="rId8"/>
    <p:sldId id="264" r:id="rId9"/>
    <p:sldId id="265" r:id="rId10"/>
    <p:sldId id="268" r:id="rId11"/>
    <p:sldId id="271" r:id="rId12"/>
    <p:sldId id="270"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208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2/17/16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2/17/16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2/17/16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2/17/16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2/17/16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2/17/16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2/17/16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2/17/16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2/17/16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2/17/16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2/17/16</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2/17/16</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6817"/>
            <a:ext cx="7543800" cy="2593975"/>
          </a:xfrm>
        </p:spPr>
        <p:txBody>
          <a:bodyPr/>
          <a:lstStyle/>
          <a:p>
            <a:r>
              <a:rPr lang="en-US" dirty="0" smtClean="0"/>
              <a:t>HYPP</a:t>
            </a:r>
            <a:br>
              <a:rPr lang="en-US" dirty="0" smtClean="0"/>
            </a:br>
            <a:r>
              <a:rPr lang="en-US" dirty="0" err="1" smtClean="0"/>
              <a:t>Hyperkalemic</a:t>
            </a:r>
            <a:r>
              <a:rPr lang="en-US" dirty="0" smtClean="0"/>
              <a:t> Periodic </a:t>
            </a:r>
            <a:r>
              <a:rPr lang="en-US" dirty="0" err="1" smtClean="0"/>
              <a:t>Paralaysis</a:t>
            </a:r>
            <a:r>
              <a:rPr lang="en-US" dirty="0" smtClean="0"/>
              <a:t> </a:t>
            </a:r>
            <a:endParaRPr lang="en-US" dirty="0"/>
          </a:p>
        </p:txBody>
      </p:sp>
      <p:sp>
        <p:nvSpPr>
          <p:cNvPr id="3" name="Subtitle 2"/>
          <p:cNvSpPr>
            <a:spLocks noGrp="1"/>
          </p:cNvSpPr>
          <p:nvPr>
            <p:ph type="subTitle" idx="1"/>
          </p:nvPr>
        </p:nvSpPr>
        <p:spPr>
          <a:xfrm>
            <a:off x="685800" y="2805970"/>
            <a:ext cx="6461760" cy="1066800"/>
          </a:xfrm>
        </p:spPr>
        <p:txBody>
          <a:bodyPr/>
          <a:lstStyle/>
          <a:p>
            <a:r>
              <a:rPr lang="en-US" dirty="0" smtClean="0"/>
              <a:t>M. BRANTLEY, LVT</a:t>
            </a:r>
            <a:endParaRPr lang="en-US" dirty="0"/>
          </a:p>
        </p:txBody>
      </p:sp>
      <p:pic>
        <p:nvPicPr>
          <p:cNvPr id="4" name="Picture 3" descr="IMG_5298.JPG"/>
          <p:cNvPicPr>
            <a:picLocks noChangeAspect="1"/>
          </p:cNvPicPr>
          <p:nvPr/>
        </p:nvPicPr>
        <p:blipFill rotWithShape="1">
          <a:blip r:embed="rId2">
            <a:extLst>
              <a:ext uri="{28A0092B-C50C-407E-A947-70E740481C1C}">
                <a14:useLocalDpi xmlns:a14="http://schemas.microsoft.com/office/drawing/2010/main" val="0"/>
              </a:ext>
            </a:extLst>
          </a:blip>
          <a:srcRect l="28606" t="583" r="7223" b="-583"/>
          <a:stretch/>
        </p:blipFill>
        <p:spPr>
          <a:xfrm rot="5400000">
            <a:off x="3612773" y="2041404"/>
            <a:ext cx="3093526" cy="5689458"/>
          </a:xfrm>
          <a:prstGeom prst="rect">
            <a:avLst/>
          </a:prstGeom>
        </p:spPr>
      </p:pic>
    </p:spTree>
    <p:extLst>
      <p:ext uri="{BB962C8B-B14F-4D97-AF65-F5344CB8AC3E}">
        <p14:creationId xmlns:p14="http://schemas.microsoft.com/office/powerpoint/2010/main" val="4072504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864491"/>
          </a:xfrm>
        </p:spPr>
        <p:txBody>
          <a:bodyPr/>
          <a:lstStyle/>
          <a:p>
            <a:r>
              <a:rPr lang="en-US" dirty="0" smtClean="0"/>
              <a:t>PREVENTION: </a:t>
            </a:r>
            <a:endParaRPr lang="en-US" dirty="0"/>
          </a:p>
        </p:txBody>
      </p:sp>
      <p:sp>
        <p:nvSpPr>
          <p:cNvPr id="7" name="Content Placeholder 6"/>
          <p:cNvSpPr>
            <a:spLocks noGrp="1"/>
          </p:cNvSpPr>
          <p:nvPr>
            <p:ph idx="1"/>
          </p:nvPr>
        </p:nvSpPr>
        <p:spPr>
          <a:xfrm>
            <a:off x="457200" y="864491"/>
            <a:ext cx="7620000" cy="4800600"/>
          </a:xfrm>
        </p:spPr>
        <p:txBody>
          <a:bodyPr>
            <a:noAutofit/>
          </a:bodyPr>
          <a:lstStyle/>
          <a:p>
            <a:r>
              <a:rPr lang="en-US" sz="2400" dirty="0"/>
              <a:t>During a severe attack of HYPP, emergency treatment from a veterinarian is necessary. For long term therapy, many horses can be managed by exercise and diet control alone. Regular exercise and access to a large paddock or pasture is preferred over stall confinement. Maintain a regular feeding schedule, preferably equally spaced, two to three times per day. Avoid rapid changes in feed, such as bringing a horse off pasture grass and immediately switching to alfalfa hay. Most horses improve when the potassium content in the diet is decreased</a:t>
            </a:r>
            <a:r>
              <a:rPr lang="en-US" sz="2400" dirty="0" smtClean="0"/>
              <a:t>.</a:t>
            </a:r>
          </a:p>
          <a:p>
            <a:endParaRPr lang="en-US" sz="2400" dirty="0"/>
          </a:p>
          <a:p>
            <a:r>
              <a:rPr lang="en-US" sz="2400" dirty="0" smtClean="0"/>
              <a:t> </a:t>
            </a:r>
            <a:r>
              <a:rPr lang="en-US" sz="2400" dirty="0"/>
              <a:t>Like most diseases, an ounce of prevention is worth a pound of </a:t>
            </a:r>
            <a:r>
              <a:rPr lang="en-US" sz="2400" b="1" dirty="0"/>
              <a:t>cure</a:t>
            </a:r>
            <a:r>
              <a:rPr lang="en-US" sz="2400" dirty="0"/>
              <a:t>. ..</a:t>
            </a:r>
            <a:endParaRPr lang="en-US" sz="2400" dirty="0" smtClean="0"/>
          </a:p>
          <a:p>
            <a:endParaRPr lang="en-US" sz="2400" dirty="0"/>
          </a:p>
          <a:p>
            <a:endParaRPr lang="en-US" sz="2400" dirty="0"/>
          </a:p>
        </p:txBody>
      </p:sp>
    </p:spTree>
    <p:extLst>
      <p:ext uri="{BB962C8B-B14F-4D97-AF65-F5344CB8AC3E}">
        <p14:creationId xmlns:p14="http://schemas.microsoft.com/office/powerpoint/2010/main" val="1148860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t>
            </a:r>
            <a:endParaRPr lang="en-US" dirty="0"/>
          </a:p>
        </p:txBody>
      </p:sp>
      <p:sp>
        <p:nvSpPr>
          <p:cNvPr id="3" name="Content Placeholder 2"/>
          <p:cNvSpPr>
            <a:spLocks noGrp="1"/>
          </p:cNvSpPr>
          <p:nvPr>
            <p:ph idx="1"/>
          </p:nvPr>
        </p:nvSpPr>
        <p:spPr/>
        <p:txBody>
          <a:bodyPr/>
          <a:lstStyle/>
          <a:p>
            <a:r>
              <a:rPr lang="en-US" sz="3200" u="sng" dirty="0"/>
              <a:t>acetazolamide</a:t>
            </a:r>
            <a:r>
              <a:rPr lang="en-US" dirty="0"/>
              <a:t> (2-4 mg/kg orally, every 8 to 12 hours</a:t>
            </a:r>
            <a:r>
              <a:rPr lang="en-US" dirty="0" smtClean="0"/>
              <a:t>)</a:t>
            </a:r>
            <a:r>
              <a:rPr lang="en-US" dirty="0"/>
              <a:t> </a:t>
            </a:r>
            <a:endParaRPr lang="en-US" dirty="0" smtClean="0"/>
          </a:p>
          <a:p>
            <a:endParaRPr lang="en-US" dirty="0"/>
          </a:p>
          <a:p>
            <a:r>
              <a:rPr lang="en-US" sz="3200" u="sng" dirty="0" err="1" smtClean="0"/>
              <a:t>hydrochlorthiazide</a:t>
            </a:r>
            <a:r>
              <a:rPr lang="en-US" dirty="0" smtClean="0"/>
              <a:t> </a:t>
            </a:r>
            <a:r>
              <a:rPr lang="en-US" dirty="0"/>
              <a:t>(0.5-1 mg/kg orally, every 12 hours</a:t>
            </a:r>
            <a:r>
              <a:rPr lang="en-US" dirty="0" smtClean="0"/>
              <a:t>)</a:t>
            </a:r>
          </a:p>
          <a:p>
            <a:endParaRPr lang="en-US" dirty="0"/>
          </a:p>
          <a:p>
            <a:endParaRPr lang="en-US" dirty="0" smtClean="0"/>
          </a:p>
          <a:p>
            <a:r>
              <a:rPr lang="en-US" dirty="0" smtClean="0"/>
              <a:t> </a:t>
            </a:r>
            <a:r>
              <a:rPr lang="en-US" dirty="0"/>
              <a:t>Like most diseases, an ounce of prevention is worth a pound of </a:t>
            </a:r>
            <a:r>
              <a:rPr lang="en-US" b="1" dirty="0"/>
              <a:t>cure</a:t>
            </a:r>
            <a:r>
              <a:rPr lang="en-US" dirty="0"/>
              <a:t>. ..</a:t>
            </a:r>
            <a:endParaRPr lang="en-US" dirty="0" smtClean="0"/>
          </a:p>
          <a:p>
            <a:endParaRPr lang="en-US" dirty="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110804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IMPRESSIVE</a:t>
            </a:r>
            <a:r>
              <a:rPr lang="en-US" dirty="0" smtClean="0"/>
              <a:t>-QUARTER HORSE STALLION </a:t>
            </a:r>
            <a:endParaRPr lang="en-US" dirty="0"/>
          </a:p>
        </p:txBody>
      </p:sp>
      <p:pic>
        <p:nvPicPr>
          <p:cNvPr id="4" name="Content Placeholder 3" descr="IMG_5295.JPG"/>
          <p:cNvPicPr>
            <a:picLocks noGrp="1" noChangeAspect="1"/>
          </p:cNvPicPr>
          <p:nvPr>
            <p:ph idx="1"/>
          </p:nvPr>
        </p:nvPicPr>
        <p:blipFill rotWithShape="1">
          <a:blip r:embed="rId2">
            <a:extLst>
              <a:ext uri="{28A0092B-C50C-407E-A947-70E740481C1C}">
                <a14:useLocalDpi xmlns:a14="http://schemas.microsoft.com/office/drawing/2010/main" val="0"/>
              </a:ext>
            </a:extLst>
          </a:blip>
          <a:srcRect l="19279" t="8000" r="19153" b="8000"/>
          <a:stretch/>
        </p:blipFill>
        <p:spPr>
          <a:xfrm rot="5400000">
            <a:off x="1921445" y="1604897"/>
            <a:ext cx="4691510" cy="4800600"/>
          </a:xfrm>
          <a:prstGeom prst="rect">
            <a:avLst/>
          </a:prstGeom>
        </p:spPr>
      </p:pic>
    </p:spTree>
    <p:extLst>
      <p:ext uri="{BB962C8B-B14F-4D97-AF65-F5344CB8AC3E}">
        <p14:creationId xmlns:p14="http://schemas.microsoft.com/office/powerpoint/2010/main" val="3252399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HYPP DEFINED: </a:t>
            </a:r>
            <a:endParaRPr lang="en-US" dirty="0"/>
          </a:p>
        </p:txBody>
      </p:sp>
      <p:sp>
        <p:nvSpPr>
          <p:cNvPr id="3" name="Content Placeholder 2"/>
          <p:cNvSpPr>
            <a:spLocks noGrp="1"/>
          </p:cNvSpPr>
          <p:nvPr>
            <p:ph idx="1"/>
          </p:nvPr>
        </p:nvSpPr>
        <p:spPr/>
        <p:txBody>
          <a:bodyPr>
            <a:normAutofit/>
          </a:bodyPr>
          <a:lstStyle/>
          <a:p>
            <a:r>
              <a:rPr lang="en-US" sz="3600" dirty="0"/>
              <a:t>Equine </a:t>
            </a:r>
            <a:r>
              <a:rPr lang="en-US" sz="3600" dirty="0" err="1"/>
              <a:t>Hyperkalemic</a:t>
            </a:r>
            <a:r>
              <a:rPr lang="en-US" sz="3600" dirty="0"/>
              <a:t> Periodic Paralysis Disease (</a:t>
            </a:r>
            <a:r>
              <a:rPr lang="en-US" sz="3600" b="1" dirty="0"/>
              <a:t>HYPP</a:t>
            </a:r>
            <a:r>
              <a:rPr lang="en-US" sz="3600" dirty="0"/>
              <a:t>) is a muscular disease caused by an inherited </a:t>
            </a:r>
            <a:r>
              <a:rPr lang="en-US" sz="3600" u="sng" dirty="0"/>
              <a:t>genetic mutation</a:t>
            </a:r>
            <a:r>
              <a:rPr lang="en-US" sz="3600" dirty="0"/>
              <a:t>. </a:t>
            </a:r>
            <a:r>
              <a:rPr lang="en-US" sz="3600" b="1" dirty="0"/>
              <a:t>HYPP</a:t>
            </a:r>
            <a:r>
              <a:rPr lang="en-US" sz="3600" dirty="0"/>
              <a:t> has been traced back to one horse named Impressive and has the alternative name, Impressive Syndrome, named after this horse.</a:t>
            </a:r>
          </a:p>
        </p:txBody>
      </p:sp>
    </p:spTree>
    <p:extLst>
      <p:ext uri="{BB962C8B-B14F-4D97-AF65-F5344CB8AC3E}">
        <p14:creationId xmlns:p14="http://schemas.microsoft.com/office/powerpoint/2010/main" val="75010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CAUSE??  </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a:t>A point mutation in DNA exists in the sodium channel gene, which codes for an abnormal channel to be expressed in skeletal muscle. This mutation is passed on to offspring. </a:t>
            </a:r>
          </a:p>
          <a:p>
            <a:r>
              <a:rPr lang="en-US" sz="2400" dirty="0"/>
              <a:t>Sodium channels are “pores” in the muscle cell membrane which control contraction of the muscle fibers. When the defective sodium channel gene is present, the channel becomes “leaky” and makes the muscle overly excitable and contract involuntarily. The channel become “leaky” when potassium levels fluctuate in the blood. This may occur with fasting followed by consumption of a high potassium feed such as alfalfa. Hyperkalemia, which is an excessive amount of potassium in the blood, causes the muscles in the horse to contract more readily than normal. This makes the horse susceptible to sporadic episodes of muscle tremors or paralysis. 	</a:t>
            </a:r>
          </a:p>
          <a:p>
            <a:endParaRPr lang="en-US" dirty="0"/>
          </a:p>
        </p:txBody>
      </p:sp>
    </p:spTree>
    <p:extLst>
      <p:ext uri="{BB962C8B-B14F-4D97-AF65-F5344CB8AC3E}">
        <p14:creationId xmlns:p14="http://schemas.microsoft.com/office/powerpoint/2010/main" val="261392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 AND CS: </a:t>
            </a:r>
            <a:endParaRPr lang="en-US" dirty="0"/>
          </a:p>
        </p:txBody>
      </p:sp>
      <p:sp>
        <p:nvSpPr>
          <p:cNvPr id="3" name="Content Placeholder 2"/>
          <p:cNvSpPr>
            <a:spLocks noGrp="1"/>
          </p:cNvSpPr>
          <p:nvPr>
            <p:ph idx="1"/>
          </p:nvPr>
        </p:nvSpPr>
        <p:spPr/>
        <p:txBody>
          <a:bodyPr>
            <a:normAutofit/>
          </a:bodyPr>
          <a:lstStyle/>
          <a:p>
            <a:r>
              <a:rPr lang="en-US" sz="3200" dirty="0"/>
              <a:t>Symptoms of HYPP may include muscle twitching, unpredictable paralysis attacks which can lead to sudden death, and respiratory noises. Severity of attacks varies from unnoticeable to collapse or sudden death. The cause of death is usually respiratory failure and/or cardiac arrest.</a:t>
            </a:r>
          </a:p>
        </p:txBody>
      </p:sp>
    </p:spTree>
    <p:extLst>
      <p:ext uri="{BB962C8B-B14F-4D97-AF65-F5344CB8AC3E}">
        <p14:creationId xmlns:p14="http://schemas.microsoft.com/office/powerpoint/2010/main" val="77890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IS DOMINANT DISORDER</a:t>
            </a:r>
            <a:endParaRPr lang="en-US" dirty="0"/>
          </a:p>
        </p:txBody>
      </p:sp>
      <p:sp>
        <p:nvSpPr>
          <p:cNvPr id="3" name="Content Placeholder 2"/>
          <p:cNvSpPr>
            <a:spLocks noGrp="1"/>
          </p:cNvSpPr>
          <p:nvPr>
            <p:ph idx="1"/>
          </p:nvPr>
        </p:nvSpPr>
        <p:spPr/>
        <p:txBody>
          <a:bodyPr>
            <a:normAutofit/>
          </a:bodyPr>
          <a:lstStyle/>
          <a:p>
            <a:r>
              <a:rPr lang="en-US" sz="3600" dirty="0"/>
              <a:t>Because HYPP is dominant disorder, the effects of it can also be transposed to other breeds of horses when intermixing occurs. This makes the recognition of this disorder very important in preserving the inherited health of all horses.</a:t>
            </a:r>
          </a:p>
        </p:txBody>
      </p:sp>
    </p:spTree>
    <p:extLst>
      <p:ext uri="{BB962C8B-B14F-4D97-AF65-F5344CB8AC3E}">
        <p14:creationId xmlns:p14="http://schemas.microsoft.com/office/powerpoint/2010/main" val="373573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BREEDS AFFECTED</a:t>
            </a:r>
            <a:endParaRPr lang="en-US" dirty="0"/>
          </a:p>
        </p:txBody>
      </p:sp>
      <p:sp>
        <p:nvSpPr>
          <p:cNvPr id="3" name="Content Placeholder 2"/>
          <p:cNvSpPr>
            <a:spLocks noGrp="1"/>
          </p:cNvSpPr>
          <p:nvPr>
            <p:ph idx="1"/>
          </p:nvPr>
        </p:nvSpPr>
        <p:spPr/>
        <p:txBody>
          <a:bodyPr/>
          <a:lstStyle/>
          <a:p>
            <a:r>
              <a:rPr lang="en-US" b="1" dirty="0" smtClean="0"/>
              <a:t>USUALLY: </a:t>
            </a:r>
            <a:endParaRPr lang="en-US" b="1" dirty="0"/>
          </a:p>
          <a:p>
            <a:r>
              <a:rPr lang="en-US" dirty="0"/>
              <a:t>Quarter </a:t>
            </a:r>
            <a:r>
              <a:rPr lang="en-US" dirty="0" smtClean="0"/>
              <a:t>Horses OR  </a:t>
            </a:r>
            <a:r>
              <a:rPr lang="en-US" dirty="0"/>
              <a:t>any horse with Quarter Horse blood</a:t>
            </a:r>
            <a:r>
              <a:rPr lang="en-US" dirty="0" smtClean="0"/>
              <a:t>.</a:t>
            </a:r>
          </a:p>
          <a:p>
            <a:endParaRPr lang="en-US" dirty="0"/>
          </a:p>
          <a:p>
            <a:r>
              <a:rPr lang="en-US" dirty="0" smtClean="0"/>
              <a:t>PRIMARILY BUT NOT LIMITED TO THE HALTER HORSE INDUSTRY.  </a:t>
            </a:r>
            <a:endParaRPr lang="en-US" dirty="0"/>
          </a:p>
          <a:p>
            <a:endParaRPr lang="en-US" dirty="0"/>
          </a:p>
        </p:txBody>
      </p:sp>
    </p:spTree>
    <p:extLst>
      <p:ext uri="{BB962C8B-B14F-4D97-AF65-F5344CB8AC3E}">
        <p14:creationId xmlns:p14="http://schemas.microsoft.com/office/powerpoint/2010/main" val="2472911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MUSCLE MUSCLE </a:t>
            </a:r>
            <a:endParaRPr lang="en-US" dirty="0"/>
          </a:p>
        </p:txBody>
      </p:sp>
      <p:sp>
        <p:nvSpPr>
          <p:cNvPr id="3" name="Content Placeholder 2"/>
          <p:cNvSpPr>
            <a:spLocks noGrp="1"/>
          </p:cNvSpPr>
          <p:nvPr>
            <p:ph idx="1"/>
          </p:nvPr>
        </p:nvSpPr>
        <p:spPr/>
        <p:txBody>
          <a:bodyPr/>
          <a:lstStyle/>
          <a:p>
            <a:endParaRPr lang="en-US" dirty="0"/>
          </a:p>
        </p:txBody>
      </p:sp>
      <p:pic>
        <p:nvPicPr>
          <p:cNvPr id="4" name="Picture 3" descr="IMG_5296.JPG"/>
          <p:cNvPicPr>
            <a:picLocks noChangeAspect="1"/>
          </p:cNvPicPr>
          <p:nvPr/>
        </p:nvPicPr>
        <p:blipFill rotWithShape="1">
          <a:blip r:embed="rId2">
            <a:extLst>
              <a:ext uri="{28A0092B-C50C-407E-A947-70E740481C1C}">
                <a14:useLocalDpi xmlns:a14="http://schemas.microsoft.com/office/drawing/2010/main" val="0"/>
              </a:ext>
            </a:extLst>
          </a:blip>
          <a:srcRect l="5135" r="11688"/>
          <a:stretch/>
        </p:blipFill>
        <p:spPr>
          <a:xfrm rot="5400000">
            <a:off x="1454493" y="1139017"/>
            <a:ext cx="4850283" cy="6096000"/>
          </a:xfrm>
          <a:prstGeom prst="rect">
            <a:avLst/>
          </a:prstGeom>
        </p:spPr>
      </p:pic>
    </p:spTree>
    <p:extLst>
      <p:ext uri="{BB962C8B-B14F-4D97-AF65-F5344CB8AC3E}">
        <p14:creationId xmlns:p14="http://schemas.microsoft.com/office/powerpoint/2010/main" val="1199647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Dominant HYPP Gene</a:t>
            </a:r>
            <a:endParaRPr lang="en-US" dirty="0"/>
          </a:p>
        </p:txBody>
      </p:sp>
      <p:sp>
        <p:nvSpPr>
          <p:cNvPr id="3" name="Content Placeholder 2"/>
          <p:cNvSpPr>
            <a:spLocks noGrp="1"/>
          </p:cNvSpPr>
          <p:nvPr>
            <p:ph idx="1"/>
          </p:nvPr>
        </p:nvSpPr>
        <p:spPr/>
        <p:txBody>
          <a:bodyPr/>
          <a:lstStyle/>
          <a:p>
            <a:r>
              <a:rPr lang="en-US" dirty="0"/>
              <a:t>H/H	</a:t>
            </a:r>
            <a:r>
              <a:rPr lang="en-US" dirty="0" smtClean="0"/>
              <a:t>Affected ----Positive </a:t>
            </a:r>
            <a:r>
              <a:rPr lang="en-US" dirty="0"/>
              <a:t>for dominant HYPP gene, indicates the animal carries two inherited copies. Homozygous HYPP horses are genetically bound to pass the gene to 100% of their progeny when bred and all foals will be HYPP horses.	</a:t>
            </a:r>
          </a:p>
          <a:p>
            <a:r>
              <a:rPr lang="en-US" dirty="0"/>
              <a:t>n/H	</a:t>
            </a:r>
            <a:r>
              <a:rPr lang="en-US" dirty="0" smtClean="0"/>
              <a:t>Affected----Both </a:t>
            </a:r>
            <a:r>
              <a:rPr lang="en-US" dirty="0"/>
              <a:t>the normal and HYPP alleles were detected. Horse tested heterozygous for HYPP. The horse is affected with the HYPP genetic disorder and there is a 50% chance this horse will pass a HYPP allele to its offspring.	</a:t>
            </a:r>
          </a:p>
          <a:p>
            <a:r>
              <a:rPr lang="en-US" dirty="0"/>
              <a:t>n/n	</a:t>
            </a:r>
            <a:r>
              <a:rPr lang="en-US" dirty="0" smtClean="0"/>
              <a:t>Negative-----Horse </a:t>
            </a:r>
            <a:r>
              <a:rPr lang="en-US" dirty="0"/>
              <a:t>tested negative for the gene mutation that causes HYPP and will not pass on the defective gene to its offspring.	</a:t>
            </a:r>
          </a:p>
          <a:p>
            <a:endParaRPr lang="en-US" dirty="0"/>
          </a:p>
        </p:txBody>
      </p:sp>
    </p:spTree>
    <p:extLst>
      <p:ext uri="{BB962C8B-B14F-4D97-AF65-F5344CB8AC3E}">
        <p14:creationId xmlns:p14="http://schemas.microsoft.com/office/powerpoint/2010/main" val="2042897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IT SPREAD:</a:t>
            </a:r>
            <a:endParaRPr lang="en-US" dirty="0"/>
          </a:p>
        </p:txBody>
      </p:sp>
      <p:sp>
        <p:nvSpPr>
          <p:cNvPr id="3" name="Content Placeholder 2"/>
          <p:cNvSpPr>
            <a:spLocks noGrp="1"/>
          </p:cNvSpPr>
          <p:nvPr>
            <p:ph idx="1"/>
          </p:nvPr>
        </p:nvSpPr>
        <p:spPr/>
        <p:txBody>
          <a:bodyPr>
            <a:normAutofit/>
          </a:bodyPr>
          <a:lstStyle/>
          <a:p>
            <a:r>
              <a:rPr lang="en-US" sz="3200" dirty="0"/>
              <a:t>HYPP is an </a:t>
            </a:r>
            <a:r>
              <a:rPr lang="en-US" sz="3200" u="sng" dirty="0"/>
              <a:t>autosomal dominant genetic </a:t>
            </a:r>
            <a:r>
              <a:rPr lang="en-US" sz="3200" dirty="0"/>
              <a:t>trait, which means only </a:t>
            </a:r>
            <a:r>
              <a:rPr lang="en-US" sz="3200" u="sng" dirty="0"/>
              <a:t>one copy </a:t>
            </a:r>
            <a:r>
              <a:rPr lang="en-US" sz="3200" dirty="0"/>
              <a:t>of the gene is required to produce the </a:t>
            </a:r>
            <a:r>
              <a:rPr lang="en-US" sz="3200" dirty="0" smtClean="0"/>
              <a:t>disease.</a:t>
            </a:r>
          </a:p>
          <a:p>
            <a:endParaRPr lang="en-US" sz="3200" dirty="0"/>
          </a:p>
          <a:p>
            <a:r>
              <a:rPr lang="en-US" sz="3200" dirty="0" smtClean="0"/>
              <a:t> </a:t>
            </a:r>
            <a:r>
              <a:rPr lang="en-US" sz="3200" dirty="0"/>
              <a:t>T</a:t>
            </a:r>
            <a:r>
              <a:rPr lang="en-US" sz="3200" dirty="0" smtClean="0"/>
              <a:t>he </a:t>
            </a:r>
            <a:r>
              <a:rPr lang="en-US" sz="3200" dirty="0"/>
              <a:t>disease </a:t>
            </a:r>
            <a:r>
              <a:rPr lang="en-US" sz="3200" u="sng" dirty="0"/>
              <a:t>can equally occur in both sexes (mare, gelding and stallion). 	</a:t>
            </a:r>
          </a:p>
          <a:p>
            <a:endParaRPr lang="en-US" sz="3200" u="sng" dirty="0"/>
          </a:p>
        </p:txBody>
      </p:sp>
    </p:spTree>
    <p:extLst>
      <p:ext uri="{BB962C8B-B14F-4D97-AF65-F5344CB8AC3E}">
        <p14:creationId xmlns:p14="http://schemas.microsoft.com/office/powerpoint/2010/main" val="23572487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64</TotalTime>
  <Words>439</Words>
  <Application>Microsoft Macintosh PowerPoint</Application>
  <PresentationFormat>On-screen Show (4:3)</PresentationFormat>
  <Paragraphs>40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Adjacency</vt:lpstr>
      <vt:lpstr>HYPP Hyperkalemic Periodic Paralaysis </vt:lpstr>
      <vt:lpstr>HYPP DEFINED: </vt:lpstr>
      <vt:lpstr>WHAT IS THE CAUSE??  </vt:lpstr>
      <vt:lpstr>SYMPTOMS AND CS: </vt:lpstr>
      <vt:lpstr>IT IS DOMINANT DISORDER</vt:lpstr>
      <vt:lpstr>BREEDS AFFECTED</vt:lpstr>
      <vt:lpstr>MUSCLE MUSCLE MUSCLE </vt:lpstr>
      <vt:lpstr>Dominant HYPP Gene</vt:lpstr>
      <vt:lpstr>HOW IS IT SPREAD:</vt:lpstr>
      <vt:lpstr>PREVENTION: </vt:lpstr>
      <vt:lpstr>TREATMENT </vt:lpstr>
      <vt:lpstr>IMPRESSIVE-QUARTER HORSE STALLION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HYPP </dc:title>
  <dc:creator>Marsha Brantley</dc:creator>
  <cp:lastModifiedBy>Marsha Brantley</cp:lastModifiedBy>
  <cp:revision>10</cp:revision>
  <dcterms:created xsi:type="dcterms:W3CDTF">2016-02-17T19:32:29Z</dcterms:created>
  <dcterms:modified xsi:type="dcterms:W3CDTF">2016-02-17T21:02:10Z</dcterms:modified>
</cp:coreProperties>
</file>