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89" r:id="rId4"/>
    <p:sldId id="287" r:id="rId5"/>
    <p:sldId id="288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B7E8-2701-47A6-BE19-899ADF23EB6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1EF45-6ED4-4A4C-B837-FF8FE606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0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78DD8-A035-4304-BE2B-2BF57353E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55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DBF6F-407A-46C3-BC7F-D56AB9D58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34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3A07B-410E-4845-8B4D-1F6AC950D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41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C7EB0-123D-4D73-8C10-EE5D4DBB9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3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13692-8035-42A8-94AE-BA47DF012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4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5CEB8-3048-4D1E-A54B-8D95ADDEC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40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322-0E19-4625-81E6-A96961D6D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8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3D13-FE09-4C4E-8705-4251031F6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74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8715-4CC5-41E7-8369-B96C305DD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681EE-151B-4B7B-8466-44574492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2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1AC7-978E-4919-B102-46445C9B8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6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4D4BA-BAED-4382-A77B-55FC9201E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6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78DD8-A035-4304-BE2B-2BF57353E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66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DBF6F-407A-46C3-BC7F-D56AB9D58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39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3A07B-410E-4845-8B4D-1F6AC950D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6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C7EB0-123D-4D73-8C10-EE5D4DBB9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9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13692-8035-42A8-94AE-BA47DF012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20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5CEB8-3048-4D1E-A54B-8D95ADDEC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3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322-0E19-4625-81E6-A96961D6D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28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3D13-FE09-4C4E-8705-4251031F6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93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8715-4CC5-41E7-8369-B96C305DD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70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681EE-151B-4B7B-8466-44574492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461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1AC7-978E-4919-B102-46445C9B8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703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4D4BA-BAED-4382-A77B-55FC9201E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6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6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6759-6E0B-4BCF-8C54-E2ADF40574B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04B1-A4AA-4496-9C27-2A7DA728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11D62-33F2-4E13-BBD7-CA5CEDF83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6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11D62-33F2-4E13-BBD7-CA5CEDF83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5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-76200"/>
            <a:ext cx="7902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579814"/>
            <a:ext cx="790257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5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/>
              <a:t>Inner Wall</a:t>
            </a:r>
            <a:br>
              <a:rPr lang="en-US" altLang="en-US" sz="4000" b="1" i="1"/>
            </a:br>
            <a:endParaRPr lang="en-US" altLang="en-US" sz="4000" b="1" i="1"/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inner hoof wall is usually white (unlike the outer wall, it does not contain pigment). </a:t>
            </a:r>
            <a:r>
              <a:rPr lang="en-US" altLang="en-US" sz="2800">
                <a:solidFill>
                  <a:srgbClr val="FF0000"/>
                </a:solidFill>
              </a:rPr>
              <a:t>It is more pliable than the outer wall due to the higher ratio of intertubular horn </a:t>
            </a:r>
            <a:r>
              <a:rPr lang="en-US" altLang="en-US" sz="2800"/>
              <a:t>which bind the tubules together.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2970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705101"/>
            <a:ext cx="4038600" cy="2316163"/>
          </a:xfrm>
          <a:noFill/>
        </p:spPr>
      </p:pic>
    </p:spTree>
    <p:extLst>
      <p:ext uri="{BB962C8B-B14F-4D97-AF65-F5344CB8AC3E}">
        <p14:creationId xmlns:p14="http://schemas.microsoft.com/office/powerpoint/2010/main" val="300770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/>
              <a:t>Outer Wall</a:t>
            </a:r>
            <a:br>
              <a:rPr lang="en-US" altLang="en-US" sz="4000" b="1" i="1"/>
            </a:br>
            <a:endParaRPr lang="en-US" altLang="en-US" sz="4000" b="1" i="1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The outer hoof wall is pigmented and contains a higher ratio of tubules. </a:t>
            </a:r>
            <a:r>
              <a:rPr lang="en-US" altLang="en-US" sz="2400"/>
              <a:t>These tube-like structures grow down  from the coronary band in a spiral configuration. It has been suggested that this </a:t>
            </a:r>
            <a:r>
              <a:rPr lang="en-US" altLang="en-US" sz="2400">
                <a:solidFill>
                  <a:srgbClr val="FF0000"/>
                </a:solidFill>
              </a:rPr>
              <a:t>makes them act like tiny springs, </a:t>
            </a:r>
            <a:r>
              <a:rPr lang="en-US" altLang="en-US" sz="2400"/>
              <a:t>but this cannot happen as there is no space between the coils.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3072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705101"/>
            <a:ext cx="4038600" cy="2316163"/>
          </a:xfrm>
          <a:noFill/>
        </p:spPr>
      </p:pic>
    </p:spTree>
    <p:extLst>
      <p:ext uri="{BB962C8B-B14F-4D97-AF65-F5344CB8AC3E}">
        <p14:creationId xmlns:p14="http://schemas.microsoft.com/office/powerpoint/2010/main" val="127028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natomy horse foot/hoof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2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View photo.JPG in slide show"/>
          <p:cNvSpPr>
            <a:spLocks noChangeAspect="1" noChangeArrowheads="1"/>
          </p:cNvSpPr>
          <p:nvPr/>
        </p:nvSpPr>
        <p:spPr bwMode="auto">
          <a:xfrm>
            <a:off x="1862138" y="-1066800"/>
            <a:ext cx="2038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kern="0"/>
          </a:p>
        </p:txBody>
      </p:sp>
      <p:pic>
        <p:nvPicPr>
          <p:cNvPr id="32771" name="Picture 4" descr="C:\Users\Kristin\AppData\Local\Microsoft\Windows\Temporary Internet Files\Content.IE5\8MRT2A4O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155575"/>
            <a:ext cx="38131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:\Users\Kristin\AppData\Local\Microsoft\Windows\Temporary Internet Files\Content.IE5\SQGLWYGB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9"/>
            <a:ext cx="53165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Users\Kristin\AppData\Local\Microsoft\Windows\Temporary Internet Files\Content.IE5\4VVF85T3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00451"/>
            <a:ext cx="43434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01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Digestive System</a:t>
            </a:r>
            <a:r>
              <a:rPr lang="en-US" altLang="en-US" smtClean="0"/>
              <a:t> </a:t>
            </a:r>
          </a:p>
        </p:txBody>
      </p:sp>
      <p:pic>
        <p:nvPicPr>
          <p:cNvPr id="34819" name="Picture 5" descr="horse digestive system diagram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0600"/>
            <a:ext cx="71913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8610600" y="1547814"/>
            <a:ext cx="23622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kern="0"/>
              <a:t>1. Mouth</a:t>
            </a:r>
            <a:br>
              <a:rPr lang="en-US" altLang="en-US" kern="0"/>
            </a:br>
            <a:r>
              <a:rPr lang="en-US" altLang="en-US" kern="0"/>
              <a:t>2. Pharynx</a:t>
            </a:r>
            <a:br>
              <a:rPr lang="en-US" altLang="en-US" kern="0"/>
            </a:br>
            <a:r>
              <a:rPr lang="en-US" altLang="en-US" kern="0"/>
              <a:t>3. Esophagus</a:t>
            </a:r>
            <a:br>
              <a:rPr lang="en-US" altLang="en-US" kern="0"/>
            </a:br>
            <a:r>
              <a:rPr lang="en-US" altLang="en-US" kern="0"/>
              <a:t>4. Diaphragm</a:t>
            </a:r>
            <a:br>
              <a:rPr lang="en-US" altLang="en-US" kern="0"/>
            </a:br>
            <a:r>
              <a:rPr lang="en-US" altLang="en-US" kern="0"/>
              <a:t>5. Spleen</a:t>
            </a:r>
            <a:br>
              <a:rPr lang="en-US" altLang="en-US" kern="0"/>
            </a:br>
            <a:r>
              <a:rPr lang="en-US" altLang="en-US" kern="0"/>
              <a:t>6. Stomach</a:t>
            </a:r>
            <a:br>
              <a:rPr lang="en-US" altLang="en-US" kern="0"/>
            </a:br>
            <a:r>
              <a:rPr lang="en-US" altLang="en-US" kern="0"/>
              <a:t>7. Duodenum</a:t>
            </a:r>
            <a:br>
              <a:rPr lang="en-US" altLang="en-US" kern="0"/>
            </a:br>
            <a:r>
              <a:rPr lang="en-US" altLang="en-US" kern="0"/>
              <a:t>8. Liver, upper extremity</a:t>
            </a:r>
            <a:br>
              <a:rPr lang="en-US" altLang="en-US" kern="0"/>
            </a:br>
            <a:r>
              <a:rPr lang="en-US" altLang="en-US" kern="0"/>
              <a:t>9. Large colon</a:t>
            </a:r>
            <a:br>
              <a:rPr lang="en-US" altLang="en-US" kern="0"/>
            </a:br>
            <a:r>
              <a:rPr lang="en-US" altLang="en-US" kern="0"/>
              <a:t>10. Coecum</a:t>
            </a:r>
            <a:br>
              <a:rPr lang="en-US" altLang="en-US" kern="0"/>
            </a:br>
            <a:r>
              <a:rPr lang="en-US" altLang="en-US" kern="0"/>
              <a:t>11. Small intestine</a:t>
            </a:r>
            <a:br>
              <a:rPr lang="en-US" altLang="en-US" kern="0"/>
            </a:br>
            <a:r>
              <a:rPr lang="en-US" altLang="en-US" kern="0"/>
              <a:t>12. Floating colon</a:t>
            </a:r>
            <a:br>
              <a:rPr lang="en-US" altLang="en-US" kern="0"/>
            </a:br>
            <a:r>
              <a:rPr lang="en-US" altLang="en-US" kern="0"/>
              <a:t>13. Rectum</a:t>
            </a:r>
            <a:br>
              <a:rPr lang="en-US" altLang="en-US" kern="0"/>
            </a:br>
            <a:r>
              <a:rPr lang="en-US" altLang="en-US" kern="0"/>
              <a:t>14. Anus</a:t>
            </a:r>
            <a:br>
              <a:rPr lang="en-US" altLang="en-US" kern="0"/>
            </a:br>
            <a:r>
              <a:rPr lang="en-US" altLang="en-US" kern="0"/>
              <a:t>15. Left kidney and its ureter</a:t>
            </a:r>
            <a:br>
              <a:rPr lang="en-US" altLang="en-US" kern="0"/>
            </a:br>
            <a:r>
              <a:rPr lang="en-US" altLang="en-US" kern="0"/>
              <a:t>16. Bladder</a:t>
            </a:r>
            <a:br>
              <a:rPr lang="en-US" altLang="en-US" kern="0"/>
            </a:br>
            <a:r>
              <a:rPr lang="en-US" altLang="en-US" kern="0"/>
              <a:t>17. Urethra</a:t>
            </a:r>
          </a:p>
        </p:txBody>
      </p:sp>
    </p:spTree>
    <p:extLst>
      <p:ext uri="{BB962C8B-B14F-4D97-AF65-F5344CB8AC3E}">
        <p14:creationId xmlns:p14="http://schemas.microsoft.com/office/powerpoint/2010/main" val="310997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52400"/>
            <a:ext cx="461645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4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Equine gastrointestinal anatomy</a:t>
            </a:r>
            <a:br>
              <a:rPr lang="en-US" altLang="en-US" smtClean="0"/>
            </a:br>
            <a:r>
              <a:rPr lang="en-US" altLang="en-US" smtClean="0"/>
              <a:t>Gallbladder? 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5" descr="digch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55626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001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8534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5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www.horseinfo.com/images/newhi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8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8966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25" y="3621088"/>
            <a:ext cx="11430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7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1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6863"/>
            <a:ext cx="88852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5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/>
              <a:t>			Frog</a:t>
            </a:r>
            <a:br>
              <a:rPr lang="en-US" altLang="en-US" sz="4000" b="1" i="1"/>
            </a:br>
            <a:endParaRPr lang="en-US" altLang="en-US" sz="4000" b="1" i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1"/>
            <a:ext cx="54864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One of the most important, but often neglected structures of the horse’s hoof</a:t>
            </a:r>
            <a:r>
              <a:rPr lang="en-US" altLang="en-US" sz="1800">
                <a:solidFill>
                  <a:srgbClr val="FF0000"/>
                </a:solidFill>
              </a:rPr>
              <a:t>. It should be wide and substantial and made up of thick, leathery </a:t>
            </a:r>
            <a:r>
              <a:rPr lang="en-US" altLang="en-US" sz="1800"/>
              <a:t>material. An unhealthy frog is vulnerable to infection which, if left untreated, can lead to significant loss of structure in the back of the hoof causing </a:t>
            </a:r>
            <a:r>
              <a:rPr lang="en-US" altLang="en-US" sz="1800">
                <a:solidFill>
                  <a:srgbClr val="FF0000"/>
                </a:solidFill>
              </a:rPr>
              <a:t>severe lameness</a:t>
            </a:r>
            <a:r>
              <a:rPr lang="en-US" altLang="en-US" sz="18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The frog works in concert with the coronary band, the bars and the sole to </a:t>
            </a:r>
            <a:r>
              <a:rPr lang="en-US" altLang="en-US" sz="1800">
                <a:solidFill>
                  <a:srgbClr val="FF0000"/>
                </a:solidFill>
              </a:rPr>
              <a:t>provide resistance to distortion of the hoof capsule during the stride</a:t>
            </a:r>
            <a:r>
              <a:rPr lang="en-US" altLang="en-US" sz="18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Pressure placed upon the frog directly influences the health of the digital cushion above it.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FF0000"/>
                </a:solidFill>
              </a:rPr>
              <a:t>The frog stay (triangular piece cut out of the sole that the frog sits in) allows independent movement at the heels as the horse lands on uneven ground. </a:t>
            </a:r>
            <a:r>
              <a:rPr lang="en-US" altLang="en-US" sz="1800"/>
              <a:t>The frog also plays a part in protecting the sensitive structures beneath, providing traction, assisting circulation and absorbing shock.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524000"/>
            <a:ext cx="4283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9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1"/>
            <a:ext cx="59436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/>
              <a:t>Sole</a:t>
            </a:r>
            <a:br>
              <a:rPr lang="en-US" altLang="en-US" sz="4000" b="1" i="1"/>
            </a:br>
            <a:endParaRPr lang="en-US" altLang="en-US" sz="4000" b="1" i="1"/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1"/>
            <a:ext cx="3886200" cy="447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sole is the area inside the white line, but not including the bars and frog. It’s primary function is </a:t>
            </a:r>
            <a:r>
              <a:rPr lang="en-US" altLang="en-US" sz="2400" dirty="0">
                <a:solidFill>
                  <a:srgbClr val="FF0000"/>
                </a:solidFill>
              </a:rPr>
              <a:t>to protect the sensitive structures beneath the sole.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However, the outer perimeter of sole also provides support, sharing some of the weight of the horse with the hoof wall.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935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White line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purpose of the </a:t>
            </a:r>
            <a:r>
              <a:rPr lang="en-US" altLang="en-US" sz="2400">
                <a:solidFill>
                  <a:srgbClr val="FF0000"/>
                </a:solidFill>
              </a:rPr>
              <a:t>Golden Line is to join the sole to the inner wall </a:t>
            </a:r>
            <a:r>
              <a:rPr lang="en-US" altLang="en-US" sz="2400"/>
              <a:t>of the hoof and to seal off the border of the pedal bone to protect it from bacterial infiltration.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It creates a shallow crease at the bottom of the hoof which fills with dirt, aiding with traction.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Should not be penetrated by a nail during shoeing.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443164"/>
            <a:ext cx="4876800" cy="2797175"/>
          </a:xfrm>
          <a:noFill/>
        </p:spPr>
      </p:pic>
    </p:spTree>
    <p:extLst>
      <p:ext uri="{BB962C8B-B14F-4D97-AF65-F5344CB8AC3E}">
        <p14:creationId xmlns:p14="http://schemas.microsoft.com/office/powerpoint/2010/main" val="276912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387</Words>
  <Application>Microsoft Office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Frog </vt:lpstr>
      <vt:lpstr>Sole </vt:lpstr>
      <vt:lpstr>White line</vt:lpstr>
      <vt:lpstr>Inner Wall </vt:lpstr>
      <vt:lpstr>Outer Wall </vt:lpstr>
      <vt:lpstr>PowerPoint Presentation</vt:lpstr>
      <vt:lpstr>PowerPoint Presentation</vt:lpstr>
      <vt:lpstr>Digestive System </vt:lpstr>
      <vt:lpstr>PowerPoint Presentation</vt:lpstr>
      <vt:lpstr>Equine gastrointestinal anatomy Gallbladder?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Rogers</dc:creator>
  <cp:lastModifiedBy>Andrew Rogers</cp:lastModifiedBy>
  <cp:revision>9</cp:revision>
  <dcterms:created xsi:type="dcterms:W3CDTF">2016-01-07T20:21:55Z</dcterms:created>
  <dcterms:modified xsi:type="dcterms:W3CDTF">2016-01-07T20:31:45Z</dcterms:modified>
</cp:coreProperties>
</file>