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A8D815-84C4-460A-8D4A-F71C1D9C40BB}" type="datetimeFigureOut">
              <a:rPr lang="en-US" smtClean="0"/>
              <a:t>1/16/2016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002E2-0C68-4BA5-ACB7-256C50CDC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292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itchFamily="2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itchFamily="2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itchFamily="2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itchFamily="2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itchFamily="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itchFamily="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itchFamily="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itchFamily="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itchFamily="2" charset="-128"/>
              </a:defRPr>
            </a:lvl9pPr>
          </a:lstStyle>
          <a:p>
            <a:pPr eaLnBrk="1" hangingPunct="1"/>
            <a:fld id="{13BC4750-CEC2-456C-BB32-FAD9DC280935}" type="slidenum">
              <a:rPr lang="en-US" altLang="en-US" sz="1200">
                <a:solidFill>
                  <a:prstClr val="black"/>
                </a:solidFill>
                <a:latin typeface="Arial" panose="020B0604020202020204" pitchFamily="34" charset="0"/>
              </a:rPr>
              <a:pPr eaLnBrk="1" hangingPunct="1"/>
              <a:t>16</a:t>
            </a:fld>
            <a:endParaRPr lang="en-US" altLang="en-US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  <a:ea typeface="ＭＳ Ｐゴシック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3924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itchFamily="2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itchFamily="2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itchFamily="2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itchFamily="2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itchFamily="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itchFamily="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itchFamily="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itchFamily="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itchFamily="2" charset="-128"/>
              </a:defRPr>
            </a:lvl9pPr>
          </a:lstStyle>
          <a:p>
            <a:pPr eaLnBrk="1" hangingPunct="1"/>
            <a:fld id="{E07DFBAF-DB99-4F73-B639-55AC2D226F9F}" type="slidenum">
              <a:rPr lang="en-US" altLang="en-US" sz="1200">
                <a:solidFill>
                  <a:prstClr val="black"/>
                </a:solidFill>
                <a:latin typeface="Arial" panose="020B0604020202020204" pitchFamily="34" charset="0"/>
              </a:rPr>
              <a:pPr eaLnBrk="1" hangingPunct="1"/>
              <a:t>18</a:t>
            </a:fld>
            <a:endParaRPr lang="en-US" altLang="en-US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  <a:ea typeface="ＭＳ Ｐゴシック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4937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1E0B-1FF4-40FE-87B0-155D5CBBEEBC}" type="datetimeFigureOut">
              <a:rPr lang="en-US" smtClean="0"/>
              <a:t>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A68A-2C5A-4545-986B-AA20E3239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708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1E0B-1FF4-40FE-87B0-155D5CBBEEBC}" type="datetimeFigureOut">
              <a:rPr lang="en-US" smtClean="0"/>
              <a:t>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A68A-2C5A-4545-986B-AA20E3239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390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1E0B-1FF4-40FE-87B0-155D5CBBEEBC}" type="datetimeFigureOut">
              <a:rPr lang="en-US" smtClean="0"/>
              <a:t>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A68A-2C5A-4545-986B-AA20E3239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04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914400" y="2393950"/>
            <a:ext cx="103632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1998573 h 1000"/>
              <a:gd name="T6" fmla="*/ 0 w 1000"/>
              <a:gd name="T7" fmla="*/ 11998573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ea typeface="ＭＳ Ｐゴシック" pitchFamily="2" charset="-128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990600"/>
            <a:ext cx="103632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A54F7E2E-66CC-4643-895C-954DE434DBF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036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8B858B-185B-4279-8A63-0F56A1EE9DA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236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8C0D78-DB2B-4C14-937F-A8AE15305EA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371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1" y="1752600"/>
            <a:ext cx="5232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1" y="1752600"/>
            <a:ext cx="5232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D9413B-BCFD-472D-B3EC-5A1082C47E0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4970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95651E-D633-4A7A-AACD-6A3C3F5004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202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180E0D-594C-4DBB-A94F-47BCC69012F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222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4040C9-3B84-4EB7-BE38-E252365E564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161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2A45B7-06B6-4349-84F9-B00D7591E2E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22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1E0B-1FF4-40FE-87B0-155D5CBBEEBC}" type="datetimeFigureOut">
              <a:rPr lang="en-US" smtClean="0"/>
              <a:t>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A68A-2C5A-4545-986B-AA20E3239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71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BA8F18-0E47-4D08-87A3-3F3316059B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014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9725A8-7B3C-49D3-8789-76E77F6CF97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474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5118" y="304800"/>
            <a:ext cx="2669116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1" y="304800"/>
            <a:ext cx="7806267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0B2530-571F-4103-8946-5700E6A1D2C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6163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914400" y="2393950"/>
            <a:ext cx="103632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1998573 h 1000"/>
              <a:gd name="T6" fmla="*/ 0 w 1000"/>
              <a:gd name="T7" fmla="*/ 11998573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ea typeface="ＭＳ Ｐゴシック" pitchFamily="2" charset="-128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990600"/>
            <a:ext cx="103632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A54F7E2E-66CC-4643-895C-954DE434DBF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1444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8B858B-185B-4279-8A63-0F56A1EE9DA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0609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8C0D78-DB2B-4C14-937F-A8AE15305EA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7029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1" y="1752600"/>
            <a:ext cx="5232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1" y="1752600"/>
            <a:ext cx="5232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D9413B-BCFD-472D-B3EC-5A1082C47E0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7289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95651E-D633-4A7A-AACD-6A3C3F5004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2565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180E0D-594C-4DBB-A94F-47BCC69012F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4330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4040C9-3B84-4EB7-BE38-E252365E564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201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1E0B-1FF4-40FE-87B0-155D5CBBEEBC}" type="datetimeFigureOut">
              <a:rPr lang="en-US" smtClean="0"/>
              <a:t>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A68A-2C5A-4545-986B-AA20E3239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632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2A45B7-06B6-4349-84F9-B00D7591E2E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1986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BA8F18-0E47-4D08-87A3-3F3316059B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7320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9725A8-7B3C-49D3-8789-76E77F6CF97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6729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5118" y="304800"/>
            <a:ext cx="2669116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1" y="304800"/>
            <a:ext cx="7806267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0B2530-571F-4103-8946-5700E6A1D2C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634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1E0B-1FF4-40FE-87B0-155D5CBBEEBC}" type="datetimeFigureOut">
              <a:rPr lang="en-US" smtClean="0"/>
              <a:t>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A68A-2C5A-4545-986B-AA20E3239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21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1E0B-1FF4-40FE-87B0-155D5CBBEEBC}" type="datetimeFigureOut">
              <a:rPr lang="en-US" smtClean="0"/>
              <a:t>1/16/2016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A68A-2C5A-4545-986B-AA20E3239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63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1E0B-1FF4-40FE-87B0-155D5CBBEEBC}" type="datetimeFigureOut">
              <a:rPr lang="en-US" smtClean="0"/>
              <a:t>1/16/2016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A68A-2C5A-4545-986B-AA20E3239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04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1E0B-1FF4-40FE-87B0-155D5CBBEEBC}" type="datetimeFigureOut">
              <a:rPr lang="en-US" smtClean="0"/>
              <a:t>1/16/2016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A68A-2C5A-4545-986B-AA20E3239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76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1E0B-1FF4-40FE-87B0-155D5CBBEEBC}" type="datetimeFigureOut">
              <a:rPr lang="en-US" smtClean="0"/>
              <a:t>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A68A-2C5A-4545-986B-AA20E3239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17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1E0B-1FF4-40FE-87B0-155D5CBBEEBC}" type="datetimeFigureOut">
              <a:rPr lang="en-US" smtClean="0"/>
              <a:t>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A68A-2C5A-4545-986B-AA20E3239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7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A1E0B-1FF4-40FE-87B0-155D5CBBEEBC}" type="datetimeFigureOut">
              <a:rPr lang="en-US" smtClean="0"/>
              <a:t>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CA68A-2C5A-4545-986B-AA20E3239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87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6233" y="304801"/>
            <a:ext cx="10668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752600"/>
            <a:ext cx="10668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812800" y="1566864"/>
            <a:ext cx="10610851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1998354 h 1000"/>
              <a:gd name="T6" fmla="*/ 0 w 1000"/>
              <a:gd name="T7" fmla="*/ 11998354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ea typeface="ＭＳ Ｐゴシック" pitchFamily="2" charset="-128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812800" y="6172200"/>
            <a:ext cx="105664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ea typeface="ＭＳ Ｐゴシック" pitchFamily="2" charset="-128"/>
            </a:endParaRP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Verdana" pitchFamily="34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56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64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0317522-4B64-4B9C-82E9-692A2BD1CEA4}" type="slidenum">
              <a:rPr lang="en-US" altLang="en-US">
                <a:solidFill>
                  <a:srgbClr val="000000"/>
                </a:solidFill>
                <a:ea typeface="ＭＳ Ｐゴシック" pitchFamily="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ea typeface="ＭＳ Ｐゴシック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1979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  <a:ea typeface="Arial" charset="0"/>
          <a:cs typeface="+mn-cs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  <a:ea typeface="Arial" charset="0"/>
          <a:cs typeface="+mn-cs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6233" y="304801"/>
            <a:ext cx="10668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752600"/>
            <a:ext cx="10668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812800" y="1566864"/>
            <a:ext cx="10610851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1998354 h 1000"/>
              <a:gd name="T6" fmla="*/ 0 w 1000"/>
              <a:gd name="T7" fmla="*/ 11998354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ea typeface="ＭＳ Ｐゴシック" pitchFamily="2" charset="-128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812800" y="6172200"/>
            <a:ext cx="105664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ea typeface="ＭＳ Ｐゴシック" pitchFamily="2" charset="-128"/>
            </a:endParaRP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Verdana" pitchFamily="34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56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64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0317522-4B64-4B9C-82E9-692A2BD1CEA4}" type="slidenum">
              <a:rPr lang="en-US" altLang="en-US">
                <a:solidFill>
                  <a:srgbClr val="000000"/>
                </a:solidFill>
                <a:ea typeface="ＭＳ Ｐゴシック" pitchFamily="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ea typeface="ＭＳ Ｐゴシック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496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  <a:ea typeface="Arial" charset="0"/>
          <a:cs typeface="+mn-cs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  <a:ea typeface="Arial" charset="0"/>
          <a:cs typeface="+mn-cs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152401"/>
            <a:ext cx="8001000" cy="1216025"/>
          </a:xfrm>
        </p:spPr>
        <p:txBody>
          <a:bodyPr/>
          <a:lstStyle/>
          <a:p>
            <a:pPr algn="ctr" eaLnBrk="1" hangingPunct="1"/>
            <a:r>
              <a:rPr lang="en-US" altLang="en-US" sz="3400">
                <a:ea typeface="ＭＳ Ｐゴシック" pitchFamily="2" charset="-128"/>
              </a:rPr>
              <a:t>Various Plastic Clear Nasogastric Tubes</a:t>
            </a:r>
          </a:p>
        </p:txBody>
      </p:sp>
      <p:pic>
        <p:nvPicPr>
          <p:cNvPr id="31746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81200" y="1600200"/>
            <a:ext cx="8229600" cy="4953000"/>
          </a:xfrm>
        </p:spPr>
      </p:pic>
    </p:spTree>
    <p:extLst>
      <p:ext uri="{BB962C8B-B14F-4D97-AF65-F5344CB8AC3E}">
        <p14:creationId xmlns:p14="http://schemas.microsoft.com/office/powerpoint/2010/main" val="425138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2" charset="-128"/>
              </a:rPr>
              <a:t>Why crimp the tube?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2" charset="-128"/>
              </a:rPr>
              <a:t>Often there is liquid material inside the tube. This liquid can be inhaled back into the lungs of the horse and they can develop aspirate pneumonia. </a:t>
            </a:r>
          </a:p>
        </p:txBody>
      </p:sp>
    </p:spTree>
    <p:extLst>
      <p:ext uri="{BB962C8B-B14F-4D97-AF65-F5344CB8AC3E}">
        <p14:creationId xmlns:p14="http://schemas.microsoft.com/office/powerpoint/2010/main" val="329504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>
                <a:ea typeface="ＭＳ Ｐゴシック" pitchFamily="2" charset="-128"/>
              </a:rPr>
              <a:t>Parenteral Injection Techniques</a:t>
            </a:r>
          </a:p>
        </p:txBody>
      </p:sp>
      <p:sp>
        <p:nvSpPr>
          <p:cNvPr id="41986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ea typeface="ＭＳ Ｐゴシック" pitchFamily="2" charset="-128"/>
              </a:rPr>
              <a:t>LACP, page 205</a:t>
            </a:r>
          </a:p>
        </p:txBody>
      </p:sp>
    </p:spTree>
    <p:extLst>
      <p:ext uri="{BB962C8B-B14F-4D97-AF65-F5344CB8AC3E}">
        <p14:creationId xmlns:p14="http://schemas.microsoft.com/office/powerpoint/2010/main" val="63261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2" charset="-128"/>
              </a:rPr>
              <a:t>FDA	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752600"/>
            <a:ext cx="8686800" cy="42672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2" charset="-128"/>
              </a:rPr>
              <a:t>Did you know that the FDA has a say-so regarding injection sites for horses? </a:t>
            </a:r>
          </a:p>
          <a:p>
            <a:pPr eaLnBrk="1" hangingPunct="1"/>
            <a:r>
              <a:rPr lang="en-US" altLang="en-US" smtClean="0">
                <a:ea typeface="ＭＳ Ｐゴシック" pitchFamily="2" charset="-128"/>
              </a:rPr>
              <a:t>ALWAYS read the directions listed on the label of all medications before administering.  The FDA has approved specific sites for medications to equines.</a:t>
            </a:r>
          </a:p>
        </p:txBody>
      </p:sp>
    </p:spTree>
    <p:extLst>
      <p:ext uri="{BB962C8B-B14F-4D97-AF65-F5344CB8AC3E}">
        <p14:creationId xmlns:p14="http://schemas.microsoft.com/office/powerpoint/2010/main" val="94123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2" charset="-128"/>
              </a:rPr>
              <a:t>Route Selection depends upon: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2" charset="-128"/>
              </a:rPr>
              <a:t>Your capabilities</a:t>
            </a:r>
          </a:p>
          <a:p>
            <a:pPr eaLnBrk="1" hangingPunct="1"/>
            <a:r>
              <a:rPr lang="en-US" altLang="en-US" smtClean="0">
                <a:ea typeface="ＭＳ Ｐゴシック" pitchFamily="2" charset="-128"/>
              </a:rPr>
              <a:t>Tractability (how easy this can be done) of the patient</a:t>
            </a:r>
          </a:p>
          <a:p>
            <a:pPr eaLnBrk="1" hangingPunct="1"/>
            <a:r>
              <a:rPr lang="en-US" altLang="en-US" smtClean="0">
                <a:ea typeface="ＭＳ Ｐゴシック" pitchFamily="2" charset="-128"/>
              </a:rPr>
              <a:t>Toxicities of the medication</a:t>
            </a:r>
          </a:p>
          <a:p>
            <a:pPr eaLnBrk="1" hangingPunct="1"/>
            <a:r>
              <a:rPr lang="en-US" altLang="en-US" smtClean="0">
                <a:ea typeface="ＭＳ Ｐゴシック" pitchFamily="2" charset="-128"/>
              </a:rPr>
              <a:t>Temperament of the patient</a:t>
            </a:r>
          </a:p>
        </p:txBody>
      </p:sp>
    </p:spTree>
    <p:extLst>
      <p:ext uri="{BB962C8B-B14F-4D97-AF65-F5344CB8AC3E}">
        <p14:creationId xmlns:p14="http://schemas.microsoft.com/office/powerpoint/2010/main" val="26292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>
                <a:ea typeface="ＭＳ Ｐゴシック" pitchFamily="2" charset="-128"/>
              </a:rPr>
              <a:t>Parenteral Injection Techniques: Most Commonly Routes used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2" charset="-128"/>
              </a:rPr>
              <a:t>IM (Strictly speaking, any skeletal muscle that can be accessed safely can be used for an IM injection. However we will discuss the most commonly utilized muscles.)</a:t>
            </a:r>
          </a:p>
          <a:p>
            <a:pPr eaLnBrk="1" hangingPunct="1"/>
            <a:r>
              <a:rPr lang="en-US" altLang="en-US" smtClean="0">
                <a:ea typeface="ＭＳ Ｐゴシック" pitchFamily="2" charset="-128"/>
              </a:rPr>
              <a:t>IV </a:t>
            </a:r>
          </a:p>
          <a:p>
            <a:pPr eaLnBrk="1" hangingPunct="1"/>
            <a:r>
              <a:rPr lang="en-US" altLang="en-US" smtClean="0">
                <a:ea typeface="ＭＳ Ｐゴシック" pitchFamily="2" charset="-128"/>
              </a:rPr>
              <a:t>SQ or SC</a:t>
            </a:r>
          </a:p>
          <a:p>
            <a:pPr eaLnBrk="1" hangingPunct="1"/>
            <a:r>
              <a:rPr lang="en-US" altLang="en-US" smtClean="0">
                <a:ea typeface="ＭＳ Ｐゴシック" pitchFamily="2" charset="-128"/>
              </a:rPr>
              <a:t>ID</a:t>
            </a:r>
          </a:p>
        </p:txBody>
      </p:sp>
    </p:spTree>
    <p:extLst>
      <p:ext uri="{BB962C8B-B14F-4D97-AF65-F5344CB8AC3E}">
        <p14:creationId xmlns:p14="http://schemas.microsoft.com/office/powerpoint/2010/main" val="32587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4" descr="MPj0337302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1676400"/>
            <a:ext cx="3124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2" charset="-128"/>
              </a:rPr>
              <a:t>Make Use of the Alcohol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752600"/>
            <a:ext cx="5943600" cy="4267200"/>
          </a:xfrm>
        </p:spPr>
        <p:txBody>
          <a:bodyPr/>
          <a:lstStyle/>
          <a:p>
            <a:pPr eaLnBrk="1" hangingPunct="1"/>
            <a:r>
              <a:rPr lang="en-US" altLang="en-US" sz="2600">
                <a:ea typeface="ＭＳ Ｐゴシック" pitchFamily="2" charset="-128"/>
              </a:rPr>
              <a:t>Always use alcohol soaked cotton balls aka alcobals or gauze when administering injections. </a:t>
            </a:r>
          </a:p>
          <a:p>
            <a:pPr eaLnBrk="1" hangingPunct="1"/>
            <a:r>
              <a:rPr lang="en-US" altLang="en-US" sz="2600">
                <a:ea typeface="ＭＳ Ｐゴシック" pitchFamily="2" charset="-128"/>
              </a:rPr>
              <a:t>Don</a:t>
            </a:r>
            <a:r>
              <a:rPr lang="ja-JP" altLang="en-US" sz="2600">
                <a:ea typeface="ＭＳ Ｐゴシック" pitchFamily="2" charset="-128"/>
              </a:rPr>
              <a:t>’</a:t>
            </a:r>
            <a:r>
              <a:rPr lang="en-US" altLang="ja-JP" sz="2600">
                <a:ea typeface="ＭＳ Ｐゴシック" pitchFamily="2" charset="-128"/>
              </a:rPr>
              <a:t>t just wet the fur but get down to the skin as well. Clean the site until your cotton or gauze is essentially clean. Clear that area!</a:t>
            </a:r>
            <a:endParaRPr lang="en-US" altLang="en-US" sz="2600">
              <a:ea typeface="ＭＳ Ｐゴシック" pitchFamily="2" charset="-128"/>
            </a:endParaRPr>
          </a:p>
        </p:txBody>
      </p:sp>
      <p:pic>
        <p:nvPicPr>
          <p:cNvPr id="46084" name="Picture 6" descr="FAM_SPRAY_BOTTLE_16OZ-535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51054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02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2" charset="-128"/>
              </a:rPr>
              <a:t>Injections </a:t>
            </a:r>
          </a:p>
        </p:txBody>
      </p:sp>
      <p:sp>
        <p:nvSpPr>
          <p:cNvPr id="47106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2" charset="-128"/>
              </a:rPr>
              <a:t>Intramuscular</a:t>
            </a:r>
          </a:p>
          <a:p>
            <a:pPr eaLnBrk="1" hangingPunct="1"/>
            <a:r>
              <a:rPr lang="en-US" altLang="en-US" smtClean="0">
                <a:ea typeface="ＭＳ Ｐゴシック" pitchFamily="2" charset="-128"/>
              </a:rPr>
              <a:t>Most common type used in horses</a:t>
            </a:r>
          </a:p>
          <a:p>
            <a:pPr lvl="1" eaLnBrk="1" hangingPunct="1"/>
            <a:r>
              <a:rPr lang="en-US" altLang="en-US" smtClean="0">
                <a:ea typeface="Arial" panose="020B0604020202020204" pitchFamily="34" charset="0"/>
              </a:rPr>
              <a:t>18- to 22-gauge needles with length of 1 to 1 1/2 inches; 18 for thicker solutions and 20 for thinner</a:t>
            </a:r>
          </a:p>
          <a:p>
            <a:pPr lvl="1" eaLnBrk="1" hangingPunct="1"/>
            <a:r>
              <a:rPr lang="en-US" altLang="en-US" smtClean="0">
                <a:ea typeface="Arial" panose="020B0604020202020204" pitchFamily="34" charset="0"/>
              </a:rPr>
              <a:t>Maximum volume per injection site: 15 ml </a:t>
            </a:r>
          </a:p>
          <a:p>
            <a:pPr lvl="1" eaLnBrk="1" hangingPunct="1"/>
            <a:r>
              <a:rPr lang="en-US" altLang="en-US" smtClean="0">
                <a:ea typeface="Arial" panose="020B0604020202020204" pitchFamily="34" charset="0"/>
              </a:rPr>
              <a:t>Pectoral and semitendinosus: 5 to 10 ml</a:t>
            </a:r>
          </a:p>
          <a:p>
            <a:pPr lvl="1" eaLnBrk="1" hangingPunct="1"/>
            <a:r>
              <a:rPr lang="en-US" altLang="en-US" smtClean="0">
                <a:ea typeface="Arial" panose="020B0604020202020204" pitchFamily="34" charset="0"/>
              </a:rPr>
              <a:t>Draft horses can be increased by 5 ml per location</a:t>
            </a:r>
          </a:p>
        </p:txBody>
      </p:sp>
    </p:spTree>
    <p:extLst>
      <p:ext uri="{BB962C8B-B14F-4D97-AF65-F5344CB8AC3E}">
        <p14:creationId xmlns:p14="http://schemas.microsoft.com/office/powerpoint/2010/main" val="3272951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2" charset="-128"/>
              </a:rPr>
              <a:t>Intramuscular Injections</a:t>
            </a:r>
          </a:p>
        </p:txBody>
      </p:sp>
      <p:sp>
        <p:nvSpPr>
          <p:cNvPr id="4915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2819400"/>
            <a:ext cx="7010400" cy="3733800"/>
          </a:xfrm>
        </p:spPr>
        <p:txBody>
          <a:bodyPr/>
          <a:lstStyle/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en-US" altLang="en-US" sz="3600">
                <a:ea typeface="ＭＳ Ｐゴシック" pitchFamily="2" charset="-128"/>
              </a:rPr>
              <a:t>Brachiocephalicus-neck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en-US" altLang="en-US" sz="3600">
                <a:ea typeface="ＭＳ Ｐゴシック" pitchFamily="2" charset="-128"/>
              </a:rPr>
              <a:t>Pectoral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en-US" altLang="en-US" sz="3600">
                <a:ea typeface="ＭＳ Ｐゴシック" pitchFamily="2" charset="-128"/>
              </a:rPr>
              <a:t>Gluteal –</a:t>
            </a:r>
            <a:r>
              <a:rPr lang="en-US" altLang="en-US" sz="2400">
                <a:ea typeface="ＭＳ Ｐゴシック" pitchFamily="2" charset="-128"/>
              </a:rPr>
              <a:t>no for race horses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en-US" altLang="en-US" sz="3600">
                <a:ea typeface="ＭＳ Ｐゴシック" pitchFamily="2" charset="-128"/>
              </a:rPr>
              <a:t>Semitendinosis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en-US" altLang="en-US" sz="3600">
                <a:ea typeface="ＭＳ Ｐゴシック" pitchFamily="2" charset="-128"/>
              </a:rPr>
              <a:t>Triceps Brachii-</a:t>
            </a:r>
            <a:r>
              <a:rPr lang="en-US" altLang="en-US" sz="2400">
                <a:ea typeface="ＭＳ Ｐゴシック" pitchFamily="2" charset="-128"/>
              </a:rPr>
              <a:t>used ONLY when all other sites have been exhausted! No for race horses</a:t>
            </a:r>
            <a:endParaRPr lang="en-US" altLang="en-US" sz="3600">
              <a:ea typeface="ＭＳ Ｐゴシック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826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2" charset="-128"/>
              </a:rPr>
              <a:t>Steps for an IM Injection</a:t>
            </a:r>
          </a:p>
        </p:txBody>
      </p:sp>
      <p:sp>
        <p:nvSpPr>
          <p:cNvPr id="50178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1800">
                <a:ea typeface="ＭＳ Ｐゴシック" pitchFamily="2" charset="-128"/>
              </a:rPr>
              <a:t>1.	Know the type of drug needed, route of administration, dosage, drug handling precautions, and adverse drug reactions (READ, READ, READ).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1800">
                <a:ea typeface="ＭＳ Ｐゴシック" pitchFamily="2" charset="-128"/>
              </a:rPr>
              <a:t>2.	Read the drug label.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1800">
                <a:ea typeface="ＭＳ Ｐゴシック" pitchFamily="2" charset="-128"/>
              </a:rPr>
              <a:t>3.	Use only sterile needles and syringes.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1800">
                <a:ea typeface="ＭＳ Ｐゴシック" pitchFamily="2" charset="-128"/>
              </a:rPr>
              <a:t>4.	Untie the horse if you are not sure of its reaction.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1800">
                <a:ea typeface="ＭＳ Ｐゴシック" pitchFamily="2" charset="-128"/>
              </a:rPr>
              <a:t>5.	Insert the needle straight into the muscle and up to the hub.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1800">
                <a:ea typeface="ＭＳ Ｐゴシック" pitchFamily="2" charset="-128"/>
              </a:rPr>
              <a:t>6.	Attach the syringe to the needle.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1800">
                <a:ea typeface="ＭＳ Ｐゴシック" pitchFamily="2" charset="-128"/>
              </a:rPr>
              <a:t>7.	Aspirate (pull back) on the plunger. If the blood appears in the syringe, remove the needle and try again with a clean one.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1800">
                <a:ea typeface="ＭＳ Ｐゴシック" pitchFamily="2" charset="-128"/>
              </a:rPr>
              <a:t>8.	Slowly inject the medication.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1800">
                <a:ea typeface="ＭＳ Ｐゴシック" pitchFamily="2" charset="-128"/>
              </a:rPr>
              <a:t>9.	Observe the horse for signs of adverse reactions. Make sure you have epinephrine ready for injection in case of anaphylactic shock.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1800">
                <a:ea typeface="ＭＳ Ｐゴシック" pitchFamily="2" charset="-128"/>
              </a:rPr>
              <a:t>10. Properly dispose of your needle and syringe in a medical waste container.</a:t>
            </a:r>
          </a:p>
        </p:txBody>
      </p:sp>
    </p:spTree>
    <p:extLst>
      <p:ext uri="{BB962C8B-B14F-4D97-AF65-F5344CB8AC3E}">
        <p14:creationId xmlns:p14="http://schemas.microsoft.com/office/powerpoint/2010/main" val="1886230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81001"/>
            <a:ext cx="8839200" cy="1216025"/>
          </a:xfrm>
        </p:spPr>
        <p:txBody>
          <a:bodyPr/>
          <a:lstStyle/>
          <a:p>
            <a:pPr algn="ctr" eaLnBrk="1" hangingPunct="1"/>
            <a:r>
              <a:rPr lang="en-US" altLang="en-US" sz="2800">
                <a:ea typeface="ＭＳ Ｐゴシック" pitchFamily="2" charset="-128"/>
              </a:rPr>
              <a:t>This is your land mark for the lateral cervical area (neck) in the brachiocephalicus or serratus ventralis muscle for IM injections.</a:t>
            </a:r>
          </a:p>
        </p:txBody>
      </p:sp>
      <p:pic>
        <p:nvPicPr>
          <p:cNvPr id="52226" name="Picture 4" descr="C:\Users\user\Desktop\Pictures\Farm Royals\DSC03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46438" y="1752600"/>
            <a:ext cx="5689600" cy="4267200"/>
          </a:xfrm>
          <a:noFill/>
        </p:spPr>
      </p:pic>
    </p:spTree>
    <p:extLst>
      <p:ext uri="{BB962C8B-B14F-4D97-AF65-F5344CB8AC3E}">
        <p14:creationId xmlns:p14="http://schemas.microsoft.com/office/powerpoint/2010/main" val="311327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1"/>
            <a:ext cx="8001000" cy="1216025"/>
          </a:xfrm>
        </p:spPr>
        <p:txBody>
          <a:bodyPr/>
          <a:lstStyle/>
          <a:p>
            <a:pPr algn="ctr" eaLnBrk="1" hangingPunct="1"/>
            <a:r>
              <a:rPr lang="en-US" altLang="en-US" sz="3400">
                <a:ea typeface="ＭＳ Ｐゴシック" pitchFamily="2" charset="-128"/>
              </a:rPr>
              <a:t>The smaller end goes into the nose. </a:t>
            </a:r>
          </a:p>
        </p:txBody>
      </p:sp>
      <p:pic>
        <p:nvPicPr>
          <p:cNvPr id="32770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57400" y="1752600"/>
            <a:ext cx="8001000" cy="4724400"/>
          </a:xfrm>
        </p:spPr>
      </p:pic>
    </p:spTree>
    <p:extLst>
      <p:ext uri="{BB962C8B-B14F-4D97-AF65-F5344CB8AC3E}">
        <p14:creationId xmlns:p14="http://schemas.microsoft.com/office/powerpoint/2010/main" val="218966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5"/>
          <p:cNvSpPr txBox="1">
            <a:spLocks noChangeArrowheads="1"/>
          </p:cNvSpPr>
          <p:nvPr/>
        </p:nvSpPr>
        <p:spPr bwMode="auto">
          <a:xfrm>
            <a:off x="1828800" y="152400"/>
            <a:ext cx="86106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itchFamily="2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itchFamily="2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itchFamily="2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itchFamily="2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itchFamily="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itchFamily="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itchFamily="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itchFamily="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itchFamily="2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</a:rPr>
              <a:t>IM injection into the equine cervical muscles. The needle should be inserted to its full depth. Aspirate, and then the medication is delivered. </a:t>
            </a:r>
          </a:p>
        </p:txBody>
      </p:sp>
      <p:pic>
        <p:nvPicPr>
          <p:cNvPr id="53250" name="Picture 4" descr="C:\Users\user\Desktop\Pictures\Farm Royals\DSC03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650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313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1"/>
            <a:ext cx="8001000" cy="1216025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2" charset="-128"/>
              </a:rPr>
              <a:t>Please, Please…</a:t>
            </a:r>
          </a:p>
        </p:txBody>
      </p:sp>
      <p:sp>
        <p:nvSpPr>
          <p:cNvPr id="5427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52600" y="1600200"/>
            <a:ext cx="80010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>
                <a:ea typeface="ＭＳ Ｐゴシック" pitchFamily="2" charset="-128"/>
              </a:rPr>
              <a:t>Aspirating is done for one important reason.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>
                <a:ea typeface="ＭＳ Ｐゴシック" pitchFamily="2" charset="-128"/>
              </a:rPr>
              <a:t>You need to make sure that you are not in a blood vessel.  What difference will this make?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>
                <a:ea typeface="ＭＳ Ｐゴシック" pitchFamily="2" charset="-128"/>
              </a:rPr>
              <a:t>If you just so happen to administer a medication that is only for IM use into a blood vessel you can KILL that animal.  This is VERY important with all animals. There are some medications that simple can not be administered IV.</a:t>
            </a:r>
          </a:p>
          <a:p>
            <a:r>
              <a:rPr lang="en-US" altLang="en-US" sz="2600">
                <a:ea typeface="ＭＳ Ｐゴシック" pitchFamily="2" charset="-128"/>
              </a:rPr>
              <a:t>Observe for reactions </a:t>
            </a:r>
            <a:r>
              <a:rPr lang="en-US" altLang="en-US" sz="2400">
                <a:ea typeface="ＭＳ Ｐゴシック" pitchFamily="2" charset="-128"/>
              </a:rPr>
              <a:t>(pruritus, facial edema, hives or urticaria-hives)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>
              <a:ea typeface="ＭＳ Ｐゴシック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040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304801"/>
            <a:ext cx="8686800" cy="1216025"/>
          </a:xfrm>
        </p:spPr>
        <p:txBody>
          <a:bodyPr/>
          <a:lstStyle/>
          <a:p>
            <a:pPr algn="ctr" eaLnBrk="1" hangingPunct="1"/>
            <a:r>
              <a:rPr lang="en-US" altLang="en-US" sz="2800">
                <a:ea typeface="ＭＳ Ｐゴシック" pitchFamily="2" charset="-128"/>
              </a:rPr>
              <a:t>Pinching of the skin sometimes distracts from the pain of the needle and can act as a bandage over the actual needle track.</a:t>
            </a:r>
          </a:p>
        </p:txBody>
      </p:sp>
      <p:pic>
        <p:nvPicPr>
          <p:cNvPr id="5529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7620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447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>
                <a:ea typeface="ＭＳ Ｐゴシック" pitchFamily="2" charset="-128"/>
              </a:rPr>
              <a:t>Insert the needle about 1 to 2 inches caudal to the skin pinch.</a:t>
            </a:r>
          </a:p>
        </p:txBody>
      </p:sp>
      <p:pic>
        <p:nvPicPr>
          <p:cNvPr id="5632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76009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5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2057400" y="1"/>
            <a:ext cx="8001000" cy="1216025"/>
          </a:xfrm>
        </p:spPr>
        <p:txBody>
          <a:bodyPr/>
          <a:lstStyle/>
          <a:p>
            <a:r>
              <a:rPr lang="en-US" altLang="en-US" smtClean="0">
                <a:ea typeface="ＭＳ Ｐゴシック" pitchFamily="2" charset="-128"/>
              </a:rPr>
              <a:t>Placing the tube 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>
              <a:ea typeface="ＭＳ Ｐゴシック" pitchFamily="2" charset="-128"/>
            </a:endParaRPr>
          </a:p>
        </p:txBody>
      </p:sp>
      <p:pic>
        <p:nvPicPr>
          <p:cNvPr id="33795" name="Picture 2" descr="C:\Users\user\Desktop\Pictures\24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9617" y="1752600"/>
            <a:ext cx="5547113" cy="388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1568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2" charset="-128"/>
              </a:rPr>
              <a:t>Nasogastric Tubes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2" charset="-128"/>
              </a:rPr>
              <a:t>Can be left in place for 24 to 48 hours. Be sure to secure them to the halter with adhesive tape.</a:t>
            </a:r>
          </a:p>
        </p:txBody>
      </p:sp>
    </p:spTree>
    <p:extLst>
      <p:ext uri="{BB962C8B-B14F-4D97-AF65-F5344CB8AC3E}">
        <p14:creationId xmlns:p14="http://schemas.microsoft.com/office/powerpoint/2010/main" val="379334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152401"/>
            <a:ext cx="8001000" cy="1216025"/>
          </a:xfrm>
        </p:spPr>
        <p:txBody>
          <a:bodyPr/>
          <a:lstStyle/>
          <a:p>
            <a:pPr algn="ctr" eaLnBrk="1" hangingPunct="1"/>
            <a:r>
              <a:rPr lang="en-US" altLang="en-US" sz="3400">
                <a:ea typeface="ＭＳ Ｐゴシック" pitchFamily="2" charset="-128"/>
              </a:rPr>
              <a:t>Be sure that the horse can not get his hoof into the tube.</a:t>
            </a:r>
          </a:p>
        </p:txBody>
      </p:sp>
      <p:pic>
        <p:nvPicPr>
          <p:cNvPr id="35842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57400" y="1752600"/>
            <a:ext cx="8001000" cy="4800600"/>
          </a:xfrm>
        </p:spPr>
      </p:pic>
    </p:spTree>
    <p:extLst>
      <p:ext uri="{BB962C8B-B14F-4D97-AF65-F5344CB8AC3E}">
        <p14:creationId xmlns:p14="http://schemas.microsoft.com/office/powerpoint/2010/main" val="235363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2098675" y="304800"/>
            <a:ext cx="8001000" cy="762000"/>
          </a:xfrm>
        </p:spPr>
        <p:txBody>
          <a:bodyPr/>
          <a:lstStyle/>
          <a:p>
            <a:pPr algn="ctr" eaLnBrk="1" hangingPunct="1"/>
            <a:r>
              <a:rPr lang="en-US" altLang="en-US" smtClean="0">
                <a:ea typeface="ＭＳ Ｐゴシック" pitchFamily="2" charset="-128"/>
              </a:rPr>
              <a:t>Another view</a:t>
            </a:r>
          </a:p>
        </p:txBody>
      </p:sp>
      <p:pic>
        <p:nvPicPr>
          <p:cNvPr id="36866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57400" y="1752600"/>
            <a:ext cx="8001000" cy="4800600"/>
          </a:xfrm>
        </p:spPr>
      </p:pic>
    </p:spTree>
    <p:extLst>
      <p:ext uri="{BB962C8B-B14F-4D97-AF65-F5344CB8AC3E}">
        <p14:creationId xmlns:p14="http://schemas.microsoft.com/office/powerpoint/2010/main" val="116348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04801"/>
            <a:ext cx="8686800" cy="1216025"/>
          </a:xfrm>
        </p:spPr>
        <p:txBody>
          <a:bodyPr/>
          <a:lstStyle/>
          <a:p>
            <a:pPr algn="ctr" eaLnBrk="1" hangingPunct="1"/>
            <a:r>
              <a:rPr lang="en-US" altLang="en-US" sz="3400">
                <a:ea typeface="ＭＳ Ｐゴシック" pitchFamily="2" charset="-128"/>
              </a:rPr>
              <a:t>Proper position of the tube is marked with adhesive tape or a sharpie at the level of the nostril.</a:t>
            </a:r>
          </a:p>
        </p:txBody>
      </p:sp>
      <p:pic>
        <p:nvPicPr>
          <p:cNvPr id="37890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81200" y="1600201"/>
            <a:ext cx="8229600" cy="5059363"/>
          </a:xfrm>
        </p:spPr>
      </p:pic>
    </p:spTree>
    <p:extLst>
      <p:ext uri="{BB962C8B-B14F-4D97-AF65-F5344CB8AC3E}">
        <p14:creationId xmlns:p14="http://schemas.microsoft.com/office/powerpoint/2010/main" val="282069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5" descr="PICT0091-fu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304800"/>
            <a:ext cx="8305800" cy="622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513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2" charset="-128"/>
              </a:rPr>
              <a:t>Removing the Nasogastric Tube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2" charset="-128"/>
              </a:rPr>
              <a:t>Always crimp the tube by folding it over double during removal.</a:t>
            </a:r>
          </a:p>
          <a:p>
            <a:pPr eaLnBrk="1" hangingPunct="1"/>
            <a:r>
              <a:rPr lang="en-US" altLang="en-US" smtClean="0">
                <a:ea typeface="ＭＳ Ｐゴシック" pitchFamily="2" charset="-128"/>
              </a:rPr>
              <a:t>Slowly pull out 12 inches at a time.</a:t>
            </a:r>
          </a:p>
          <a:p>
            <a:pPr eaLnBrk="1" hangingPunct="1"/>
            <a:r>
              <a:rPr lang="en-US" altLang="en-US" smtClean="0">
                <a:ea typeface="ＭＳ Ｐゴシック" pitchFamily="2" charset="-128"/>
              </a:rPr>
              <a:t>Beware of nosebleeds.</a:t>
            </a:r>
          </a:p>
          <a:p>
            <a:pPr eaLnBrk="1" hangingPunct="1"/>
            <a:r>
              <a:rPr lang="en-US" altLang="en-US" smtClean="0">
                <a:ea typeface="ＭＳ Ｐゴシック" pitchFamily="2" charset="-128"/>
              </a:rPr>
              <a:t>Be watchful of the horse as it may buck it</a:t>
            </a:r>
            <a:r>
              <a:rPr lang="ja-JP" altLang="en-US" smtClean="0">
                <a:ea typeface="ＭＳ Ｐゴシック" pitchFamily="2" charset="-128"/>
              </a:rPr>
              <a:t>’</a:t>
            </a:r>
            <a:r>
              <a:rPr lang="en-US" altLang="ja-JP" smtClean="0">
                <a:ea typeface="ＭＳ Ｐゴシック" pitchFamily="2" charset="-128"/>
              </a:rPr>
              <a:t>s head.</a:t>
            </a:r>
            <a:endParaRPr lang="en-US" altLang="en-US" smtClean="0">
              <a:ea typeface="ＭＳ Ｐゴシック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383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592</Words>
  <Application>Microsoft Office PowerPoint</Application>
  <PresentationFormat>Widescreen</PresentationFormat>
  <Paragraphs>68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ＭＳ Ｐゴシック</vt:lpstr>
      <vt:lpstr>Arial</vt:lpstr>
      <vt:lpstr>Calibri</vt:lpstr>
      <vt:lpstr>Calibri Light</vt:lpstr>
      <vt:lpstr>Verdana</vt:lpstr>
      <vt:lpstr>Wingdings</vt:lpstr>
      <vt:lpstr>Wingdings 2</vt:lpstr>
      <vt:lpstr>Office Theme</vt:lpstr>
      <vt:lpstr>Profile</vt:lpstr>
      <vt:lpstr>1_Profile</vt:lpstr>
      <vt:lpstr>Various Plastic Clear Nasogastric Tubes</vt:lpstr>
      <vt:lpstr>The smaller end goes into the nose. </vt:lpstr>
      <vt:lpstr>Placing the tube </vt:lpstr>
      <vt:lpstr>Nasogastric Tubes</vt:lpstr>
      <vt:lpstr>Be sure that the horse can not get his hoof into the tube.</vt:lpstr>
      <vt:lpstr>Another view</vt:lpstr>
      <vt:lpstr>Proper position of the tube is marked with adhesive tape or a sharpie at the level of the nostril.</vt:lpstr>
      <vt:lpstr>PowerPoint Presentation</vt:lpstr>
      <vt:lpstr>Removing the Nasogastric Tube</vt:lpstr>
      <vt:lpstr>Why crimp the tube?</vt:lpstr>
      <vt:lpstr>Parenteral Injection Techniques</vt:lpstr>
      <vt:lpstr>FDA </vt:lpstr>
      <vt:lpstr>Route Selection depends upon:</vt:lpstr>
      <vt:lpstr>Parenteral Injection Techniques: Most Commonly Routes used</vt:lpstr>
      <vt:lpstr>Make Use of the Alcohol</vt:lpstr>
      <vt:lpstr>Injections </vt:lpstr>
      <vt:lpstr>Intramuscular Injections</vt:lpstr>
      <vt:lpstr>Steps for an IM Injection</vt:lpstr>
      <vt:lpstr>This is your land mark for the lateral cervical area (neck) in the brachiocephalicus or serratus ventralis muscle for IM injections.</vt:lpstr>
      <vt:lpstr>PowerPoint Presentation</vt:lpstr>
      <vt:lpstr>Please, Please…</vt:lpstr>
      <vt:lpstr>Pinching of the skin sometimes distracts from the pain of the needle and can act as a bandage over the actual needle track.</vt:lpstr>
      <vt:lpstr>Insert the needle about 1 to 2 inches caudal to the skin pinch.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Various Plastic Clear Nasogastric Tubes</dc:title>
  <dc:creator>kassandra guerrero</dc:creator>
  <cp:lastModifiedBy>kassandra guerrero</cp:lastModifiedBy>
  <cp:revision>14</cp:revision>
  <dcterms:created xsi:type="dcterms:W3CDTF">2016-01-17T01:40:27Z</dcterms:created>
  <dcterms:modified xsi:type="dcterms:W3CDTF">2016-01-17T01:46:55Z</dcterms:modified>
</cp:coreProperties>
</file>